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3" r:id="rId2"/>
    <p:sldId id="258" r:id="rId3"/>
    <p:sldId id="329" r:id="rId4"/>
    <p:sldId id="260" r:id="rId5"/>
    <p:sldId id="358" r:id="rId6"/>
    <p:sldId id="347" r:id="rId7"/>
    <p:sldId id="346" r:id="rId8"/>
    <p:sldId id="362" r:id="rId9"/>
    <p:sldId id="267" r:id="rId10"/>
    <p:sldId id="319" r:id="rId11"/>
    <p:sldId id="361" r:id="rId12"/>
    <p:sldId id="322" r:id="rId13"/>
    <p:sldId id="323" r:id="rId14"/>
    <p:sldId id="337" r:id="rId15"/>
    <p:sldId id="305" r:id="rId16"/>
    <p:sldId id="338" r:id="rId17"/>
    <p:sldId id="339" r:id="rId18"/>
    <p:sldId id="340" r:id="rId19"/>
    <p:sldId id="341" r:id="rId20"/>
    <p:sldId id="360" r:id="rId21"/>
    <p:sldId id="36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618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orient="horz" pos="3294" userDrawn="1">
          <p15:clr>
            <a:srgbClr val="A4A3A4"/>
          </p15:clr>
        </p15:guide>
        <p15:guide id="5" pos="2925" userDrawn="1">
          <p15:clr>
            <a:srgbClr val="A4A3A4"/>
          </p15:clr>
        </p15:guide>
        <p15:guide id="6" pos="174" userDrawn="1">
          <p15:clr>
            <a:srgbClr val="A4A3A4"/>
          </p15:clr>
        </p15:guide>
        <p15:guide id="7" pos="3923" userDrawn="1">
          <p15:clr>
            <a:srgbClr val="A4A3A4"/>
          </p15:clr>
        </p15:guide>
        <p15:guide id="8" pos="1202" userDrawn="1">
          <p15:clr>
            <a:srgbClr val="A4A3A4"/>
          </p15:clr>
        </p15:guide>
        <p15:guide id="9" orient="horz" pos="620" userDrawn="1">
          <p15:clr>
            <a:srgbClr val="A4A3A4"/>
          </p15:clr>
        </p15:guide>
        <p15:guide id="10" orient="horz" pos="1256" userDrawn="1">
          <p15:clr>
            <a:srgbClr val="A4A3A4"/>
          </p15:clr>
        </p15:guide>
        <p15:guide id="11" orient="horz" pos="3282" userDrawn="1">
          <p15:clr>
            <a:srgbClr val="A4A3A4"/>
          </p15:clr>
        </p15:guide>
        <p15:guide id="12" orient="horz" pos="482" userDrawn="1">
          <p15:clr>
            <a:srgbClr val="A4A3A4"/>
          </p15:clr>
        </p15:guide>
        <p15:guide id="13" orient="horz" pos="1071" userDrawn="1">
          <p15:clr>
            <a:srgbClr val="A4A3A4"/>
          </p15:clr>
        </p15:guide>
        <p15:guide id="14" orient="horz" pos="2840" userDrawn="1">
          <p15:clr>
            <a:srgbClr val="A4A3A4"/>
          </p15:clr>
        </p15:guide>
        <p15:guide id="15" orient="horz" pos="3067" userDrawn="1">
          <p15:clr>
            <a:srgbClr val="A4A3A4"/>
          </p15:clr>
        </p15:guide>
        <p15:guide id="16" pos="431" userDrawn="1">
          <p15:clr>
            <a:srgbClr val="A4A3A4"/>
          </p15:clr>
        </p15:guide>
        <p15:guide id="17" pos="2773" userDrawn="1">
          <p15:clr>
            <a:srgbClr val="A4A3A4"/>
          </p15:clr>
        </p15:guide>
        <p15:guide id="18" pos="2878" userDrawn="1">
          <p15:clr>
            <a:srgbClr val="A4A3A4"/>
          </p15:clr>
        </p15:guide>
        <p15:guide id="19" pos="3139" userDrawn="1">
          <p15:clr>
            <a:srgbClr val="A4A3A4"/>
          </p15:clr>
        </p15:guide>
        <p15:guide id="20" orient="horz" pos="2156" userDrawn="1">
          <p15:clr>
            <a:srgbClr val="A4A3A4"/>
          </p15:clr>
        </p15:guide>
        <p15:guide id="21" orient="horz" pos="632" userDrawn="1">
          <p15:clr>
            <a:srgbClr val="A4A3A4"/>
          </p15:clr>
        </p15:guide>
        <p15:guide id="23" orient="horz" pos="967" userDrawn="1">
          <p15:clr>
            <a:srgbClr val="A4A3A4"/>
          </p15:clr>
        </p15:guide>
        <p15:guide id="24" orient="horz" pos="3566" userDrawn="1">
          <p15:clr>
            <a:srgbClr val="A4A3A4"/>
          </p15:clr>
        </p15:guide>
        <p15:guide id="25" pos="56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aul Steele" initials="PS [7]" lastIdx="1" clrIdx="6">
    <p:extLst/>
  </p:cmAuthor>
  <p:cmAuthor id="1" name="Paul Steele" initials="PS" lastIdx="1" clrIdx="0">
    <p:extLst/>
  </p:cmAuthor>
  <p:cmAuthor id="8" name="Karin Svenonius" initials="KS" lastIdx="28" clrIdx="7">
    <p:extLst/>
  </p:cmAuthor>
  <p:cmAuthor id="2" name="Paul Steele" initials="PS [2]" lastIdx="1" clrIdx="1">
    <p:extLst/>
  </p:cmAuthor>
  <p:cmAuthor id="9" name="Karin Svenonius" initials="KS [2]" lastIdx="1" clrIdx="8">
    <p:extLst/>
  </p:cmAuthor>
  <p:cmAuthor id="3" name="Paul Steele" initials="PS [3]" lastIdx="1" clrIdx="2">
    <p:extLst/>
  </p:cmAuthor>
  <p:cmAuthor id="10" name="Karin Svenonius" initials="KS [3]" lastIdx="1" clrIdx="9">
    <p:extLst/>
  </p:cmAuthor>
  <p:cmAuthor id="4" name="Paul Steele" initials="PS [4]" lastIdx="1" clrIdx="3">
    <p:extLst/>
  </p:cmAuthor>
  <p:cmAuthor id="11" name="Karin Svenonius" initials="KS [4]" lastIdx="1" clrIdx="10">
    <p:extLst/>
  </p:cmAuthor>
  <p:cmAuthor id="5" name="Paul Steele" initials="PS [5]" lastIdx="1" clrIdx="4">
    <p:extLst/>
  </p:cmAuthor>
  <p:cmAuthor id="12" name="Petra" initials="P" lastIdx="0" clrIdx="11"/>
  <p:cmAuthor id="6" name="Paul Steele" initials="PS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84ACCB"/>
    <a:srgbClr val="F59038"/>
    <a:srgbClr val="C1301E"/>
    <a:srgbClr val="F9BF8B"/>
    <a:srgbClr val="F8A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7"/>
    <p:restoredTop sz="66346" autoAdjust="0"/>
  </p:normalViewPr>
  <p:slideViewPr>
    <p:cSldViewPr showGuides="1">
      <p:cViewPr>
        <p:scale>
          <a:sx n="122" d="100"/>
          <a:sy n="122" d="100"/>
        </p:scale>
        <p:origin x="672" y="-2008"/>
      </p:cViewPr>
      <p:guideLst>
        <p:guide orient="horz" pos="2160"/>
        <p:guide orient="horz" pos="618"/>
        <p:guide orient="horz" pos="1253"/>
        <p:guide orient="horz" pos="3294"/>
        <p:guide pos="2925"/>
        <p:guide pos="174"/>
        <p:guide pos="3923"/>
        <p:guide pos="1202"/>
        <p:guide orient="horz" pos="620"/>
        <p:guide orient="horz" pos="1256"/>
        <p:guide orient="horz" pos="3282"/>
        <p:guide orient="horz" pos="482"/>
        <p:guide orient="horz" pos="1071"/>
        <p:guide orient="horz" pos="2840"/>
        <p:guide orient="horz" pos="3067"/>
        <p:guide pos="431"/>
        <p:guide pos="2773"/>
        <p:guide pos="2878"/>
        <p:guide pos="3139"/>
        <p:guide orient="horz" pos="2156"/>
        <p:guide orient="horz" pos="632"/>
        <p:guide orient="horz" pos="967"/>
        <p:guide orient="horz" pos="3566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379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8-04-06T11:34:46.346" idx="18">
    <p:pos x="15" y="-123"/>
    <p:text>Platta till höger</p:text>
    <p:extLst mod="1"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DC07-AD44-4042-958E-7980728E81EE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99631-338B-0A48-8112-D63EFD303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1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greater Copenhagen area in eastern Denmark together with the southernmost part of Sweden,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Skåne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the most densely populated region in Scandinavia with nearly 4 million inhabitants. 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one of the best environments in the world for research, development and innovation within materials and life sciences.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have a knowledge-intensive eco-system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featuring accelerators, incubators, science parks and test bed facilities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is a world leader in innovation.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(Example: The European Innovation Scoreboard ranked Sweden as the most innovative country on the Continent in 2017)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It’s home to the brightest x-ray light source in the world, MAX IV, and soon the most powerful neutron source, the European Spallation Source – ESS.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Also, our region has much more to offer that is beneficial for businesses and people – it’s about everything Scandinavian: creativity, sustainability, trust, openness, opportunity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superb work-life balance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Sweden meets Denmark and Scandinavia meets the world. This is where you need to be, and I will now tell you why.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Illustration: Invest in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Skåne</a:t>
            </a:r>
            <a:endParaRPr lang="sv-S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64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infrastructure and accessibility in this area is excellent.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Öresund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Bridge connecting southern Sweden and Copenhagen, and made famous by the detective series “The Bridge”, transport in the region is easy with trains running at least every 20 minutes.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21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Copenhagen International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Airport is Scandinavia’s largest air travel hub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direct flights to key cities in North America, Asia and Europe.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Malmö Central station,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airport and the centre of Copenhagen are reachable within around 20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 via a direct train.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Copenhagen Malmö Port </a:t>
            </a:r>
            <a:r>
              <a:rPr lang="en-GB" dirty="0"/>
              <a:t>is one of the biggest port and terminal operators in the Nordics,</a:t>
            </a:r>
            <a:r>
              <a:rPr lang="en-GB" baseline="0" dirty="0"/>
              <a:t> </a:t>
            </a:r>
            <a:r>
              <a:rPr lang="en-GB" dirty="0"/>
              <a:t>one of the largest Northern European cruise-ship ports</a:t>
            </a:r>
            <a:r>
              <a:rPr lang="en-GB" baseline="0" dirty="0"/>
              <a:t> </a:t>
            </a:r>
            <a:r>
              <a:rPr lang="en-GB" dirty="0"/>
              <a:t>and occupies a key position in the Baltic Sea Region for the distribution of cars and transit oil.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enables a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smooth, fast transfer of staff and cargo worldwide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57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region borders large European countries such as the Baltics,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Poland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Germany.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companies place their logistics hubs here to serve the whole region.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Fehmarn Belt link,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tunnel between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Rödby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Denmark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Puttgarten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Germany, is expected to be operational by 2028. It will provide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swift access to Germany and other European markets.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completed, the journey between Denmark and Germany will take 7 minutes by train and 10 minutes by car.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means you will be able to travel from Stockholm to Hamburg in just nine hours and from Malmö to Hamburg in approx. three hours.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4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Skåne</a:t>
            </a:r>
            <a:r>
              <a:rPr lang="en-US" sz="1200" b="0" i="0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and the metropolitan region Greater Copenhagen area rank among the world’s best for fast internet access and connectivity </a:t>
            </a:r>
            <a:r>
              <a:rPr lang="en-US" sz="1200" b="0" i="0" u="none" strike="noStrike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a recent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by the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fDi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Cities and Regions of the Future 2018/19.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region also scored highly at the city level, with the cities Lund and Malmö ranking first and third, respectively, as the best small European cities for connectivity.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mid-sized European regions, the metropolitan region Greater Copenhagen placed fourth for connectivity.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This enables </a:t>
            </a:r>
            <a:r>
              <a:rPr lang="en-GB" sz="1200" b="0" noProof="0" dirty="0"/>
              <a:t>sophisticated and rapid transfer and analysis of very large quantities of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noProof="0" dirty="0"/>
              <a:t>Credits: Adobe Stock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noProof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34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region is not only an excellent place for business but offers also a superb quality of life with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of the world’s best social benefits.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i="1" dirty="0"/>
              <a:t>Credits: Simon Paulin/</a:t>
            </a:r>
            <a:r>
              <a:rPr lang="sv-SE" i="1" dirty="0" err="1"/>
              <a:t>imagebanksweden.se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159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0000"/>
                </a:solidFill>
              </a:rPr>
              <a:t>In Sweden and Denmark, </a:t>
            </a:r>
            <a:r>
              <a:rPr lang="en-US" sz="1200" dirty="0">
                <a:solidFill>
                  <a:srgbClr val="FF0000"/>
                </a:solidFill>
              </a:rPr>
              <a:t>o</a:t>
            </a:r>
            <a:r>
              <a:rPr lang="en-US" dirty="0"/>
              <a:t>penness, stability, sustainability and living standards are without comparison.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public sector is efficient, transparent and both Sweden and Denmark are among the five least corrupted nations in the world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These are factors that we believe are necessary for innovation and business opportunities.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b="0" dirty="0"/>
            </a:br>
            <a:r>
              <a:rPr lang="sv-SE" b="0" dirty="0"/>
              <a:t>(</a:t>
            </a:r>
            <a:r>
              <a:rPr lang="sv-SE" b="0" dirty="0" err="1"/>
              <a:t>Facts</a:t>
            </a:r>
            <a:r>
              <a:rPr lang="sv-SE" b="0" dirty="0"/>
              <a:t>: Sweden and </a:t>
            </a:r>
            <a:r>
              <a:rPr lang="sv-SE" b="0" dirty="0" err="1"/>
              <a:t>Denmark</a:t>
            </a:r>
            <a:r>
              <a:rPr lang="sv-SE" b="0" dirty="0"/>
              <a:t> </a:t>
            </a:r>
            <a:r>
              <a:rPr lang="sv-SE" b="0" dirty="0" err="1"/>
              <a:t>are</a:t>
            </a:r>
            <a:r>
              <a:rPr lang="sv-SE" b="0" dirty="0"/>
              <a:t> in the </a:t>
            </a:r>
            <a:r>
              <a:rPr lang="sv-SE" b="0" dirty="0" err="1"/>
              <a:t>top</a:t>
            </a:r>
            <a:r>
              <a:rPr lang="sv-SE" b="0" dirty="0"/>
              <a:t> 5 </a:t>
            </a:r>
            <a:r>
              <a:rPr lang="sv-SE" b="0" dirty="0" err="1"/>
              <a:t>of</a:t>
            </a:r>
            <a:r>
              <a:rPr lang="sv-SE" b="0" dirty="0"/>
              <a:t> </a:t>
            </a:r>
            <a:r>
              <a:rPr lang="sv-SE" b="0" dirty="0" err="1"/>
              <a:t>least</a:t>
            </a:r>
            <a:r>
              <a:rPr lang="sv-SE" b="0" dirty="0"/>
              <a:t> </a:t>
            </a:r>
            <a:r>
              <a:rPr lang="sv-SE" b="0" dirty="0" err="1"/>
              <a:t>corrupt</a:t>
            </a:r>
            <a:r>
              <a:rPr lang="sv-SE" b="0" dirty="0"/>
              <a:t> nations </a:t>
            </a:r>
            <a:r>
              <a:rPr lang="sv-SE" b="0" dirty="0" err="1"/>
              <a:t>out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175 </a:t>
            </a:r>
            <a:r>
              <a:rPr lang="sv-SE" b="0" dirty="0" err="1"/>
              <a:t>countries</a:t>
            </a:r>
            <a:r>
              <a:rPr lang="sv-SE" b="0" dirty="0"/>
              <a:t>, </a:t>
            </a:r>
            <a:r>
              <a:rPr lang="sv-SE" b="0" dirty="0" err="1"/>
              <a:t>according</a:t>
            </a:r>
            <a:r>
              <a:rPr lang="sv-SE" b="0" dirty="0"/>
              <a:t> to the 2017 </a:t>
            </a:r>
            <a:r>
              <a:rPr lang="sv-SE" b="0" dirty="0" err="1"/>
              <a:t>Corruption</a:t>
            </a:r>
            <a:r>
              <a:rPr lang="sv-SE" b="0" dirty="0"/>
              <a:t> Perceptions Index </a:t>
            </a:r>
            <a:r>
              <a:rPr lang="sv-SE" b="0" dirty="0" err="1"/>
              <a:t>reported</a:t>
            </a:r>
            <a:r>
              <a:rPr lang="sv-SE" b="0" dirty="0"/>
              <a:t> by </a:t>
            </a:r>
            <a:r>
              <a:rPr lang="sv-SE" b="0" dirty="0" err="1"/>
              <a:t>Transparency</a:t>
            </a:r>
            <a:r>
              <a:rPr lang="sv-SE" b="0" dirty="0"/>
              <a:t> International)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b="0" dirty="0"/>
            </a:br>
            <a:r>
              <a:rPr lang="sv-SE" i="1" dirty="0"/>
              <a:t>Credits: Simon Paulin/</a:t>
            </a:r>
            <a:r>
              <a:rPr lang="sv-SE" i="1" dirty="0" err="1"/>
              <a:t>imagebanksweden.se</a:t>
            </a:r>
            <a:endParaRPr lang="sv-SE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41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 having a fantastic infrastructure for research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business, our region offers a chance to enjoy a high quality of life.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wide selection of reasonably priced accommodation in safe areas that are close to your work.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often just a 15 minute journey from the city centre to big-city shopping districts, and a great cultural scene as well as to the unspoilt countryside and some of the finest sandy beaches in this part of Europe.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cap="none" dirty="0">
                <a:latin typeface="+mn-lt"/>
              </a:rPr>
              <a:t>The</a:t>
            </a:r>
            <a:r>
              <a:rPr lang="en-US" sz="1200" cap="none" baseline="0" dirty="0">
                <a:latin typeface="+mn-lt"/>
              </a:rPr>
              <a:t> quality of life fosters l</a:t>
            </a:r>
            <a:r>
              <a:rPr lang="en-US" sz="1200" cap="none" dirty="0">
                <a:latin typeface="+mn-lt"/>
              </a:rPr>
              <a:t>ong-term human resourcing, employee creativity and </a:t>
            </a:r>
            <a:br>
              <a:rPr lang="en-US" sz="1200" cap="none" dirty="0">
                <a:latin typeface="+mn-lt"/>
              </a:rPr>
            </a:br>
            <a:r>
              <a:rPr lang="en-US" sz="1200" cap="none" dirty="0">
                <a:latin typeface="+mn-lt"/>
              </a:rPr>
              <a:t>productivity.</a:t>
            </a:r>
          </a:p>
          <a:p>
            <a:endParaRPr lang="sv-SE" dirty="0"/>
          </a:p>
          <a:p>
            <a:r>
              <a:rPr lang="sv-SE" dirty="0"/>
              <a:t>Credits: Simon Paulin/</a:t>
            </a:r>
            <a:r>
              <a:rPr lang="sv-SE" dirty="0" err="1"/>
              <a:t>imagebanksweden.se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56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an excellent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education system.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lots of private (subsidized) and international kindergartens, schools and universities offering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high-quality education in English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both sides of the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Öresund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Bridge.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schools offer International Baccalaureate, achieving very high results compared with the European average. </a:t>
            </a:r>
          </a:p>
          <a:p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Commuting is easy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region with few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traffic queues and efficient public transport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facilitates the family situation and shortens travel times.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Credits: Lena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Granefelt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imagebanksweden.se</a:t>
            </a:r>
            <a:endParaRPr lang="sv-S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333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no better place to bring up children than in Sweden or Denmark and the countries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some of the world’s best social benefits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instance: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Minimum 5 weeks paid annual vacation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arental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leave in Sweden is probably the most generous in the world with 480 days of paid parental leave (per child)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care is practically free, and of an excellent standard</a:t>
            </a:r>
          </a:p>
          <a:p>
            <a:pPr marL="171450" indent="-171450">
              <a:buFontTx/>
              <a:buChar char="-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Credits: Simon Paulin/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imagebanksweden.se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0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, from the superb</a:t>
            </a:r>
            <a:r>
              <a:rPr lang="sv-SE" baseline="0" dirty="0"/>
              <a:t> </a:t>
            </a:r>
            <a:r>
              <a:rPr lang="sv-SE" baseline="0" dirty="0" err="1"/>
              <a:t>quality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life</a:t>
            </a:r>
            <a:r>
              <a:rPr lang="sv-SE" baseline="0" dirty="0"/>
              <a:t>, to the </a:t>
            </a:r>
            <a:r>
              <a:rPr lang="sv-SE" baseline="0" dirty="0" err="1"/>
              <a:t>knowledge</a:t>
            </a:r>
            <a:r>
              <a:rPr lang="sv-SE" baseline="0" dirty="0"/>
              <a:t>-intensive </a:t>
            </a:r>
            <a:r>
              <a:rPr lang="sv-SE" baseline="0" dirty="0" err="1"/>
              <a:t>eco</a:t>
            </a:r>
            <a:r>
              <a:rPr lang="sv-SE" baseline="0" dirty="0"/>
              <a:t> system </a:t>
            </a:r>
            <a:r>
              <a:rPr lang="sv-SE" baseline="0" dirty="0" err="1"/>
              <a:t>featuring</a:t>
            </a:r>
            <a:r>
              <a:rPr lang="sv-SE" baseline="0" dirty="0"/>
              <a:t> </a:t>
            </a:r>
            <a:r>
              <a:rPr lang="sv-SE" baseline="0" dirty="0" err="1"/>
              <a:t>world-class</a:t>
            </a:r>
            <a:r>
              <a:rPr lang="sv-SE" baseline="0" dirty="0"/>
              <a:t> research at </a:t>
            </a:r>
            <a:r>
              <a:rPr lang="sv-SE" baseline="0" dirty="0" err="1"/>
              <a:t>universities</a:t>
            </a:r>
            <a:r>
              <a:rPr lang="sv-SE" baseline="0" dirty="0"/>
              <a:t>, research </a:t>
            </a:r>
            <a:r>
              <a:rPr lang="sv-SE" baseline="0" dirty="0" err="1"/>
              <a:t>facilities</a:t>
            </a:r>
            <a:r>
              <a:rPr lang="sv-SE" baseline="0" dirty="0"/>
              <a:t> and </a:t>
            </a:r>
            <a:r>
              <a:rPr lang="sv-SE" baseline="0" dirty="0" err="1"/>
              <a:t>companies</a:t>
            </a:r>
            <a:r>
              <a:rPr lang="sv-SE" baseline="0" dirty="0"/>
              <a:t>, </a:t>
            </a:r>
            <a:r>
              <a:rPr lang="sv-SE" baseline="0" dirty="0" err="1"/>
              <a:t>this</a:t>
            </a:r>
            <a:r>
              <a:rPr lang="sv-SE" baseline="0" dirty="0"/>
              <a:t> region is a global hot-spot for scientists, </a:t>
            </a:r>
            <a:r>
              <a:rPr lang="sv-SE" baseline="0" dirty="0" err="1"/>
              <a:t>innovators</a:t>
            </a:r>
            <a:r>
              <a:rPr lang="sv-SE" baseline="0" dirty="0"/>
              <a:t> and </a:t>
            </a:r>
            <a:r>
              <a:rPr lang="sv-SE" baseline="0" dirty="0" err="1"/>
              <a:t>entrepreneurs</a:t>
            </a:r>
            <a:r>
              <a:rPr lang="sv-SE" baseline="0" dirty="0"/>
              <a:t> </a:t>
            </a:r>
            <a:r>
              <a:rPr lang="sv-SE" baseline="0" dirty="0" err="1"/>
              <a:t>shaping</a:t>
            </a:r>
            <a:r>
              <a:rPr lang="sv-SE" baseline="0" dirty="0"/>
              <a:t> the </a:t>
            </a:r>
            <a:r>
              <a:rPr lang="sv-SE" baseline="0" dirty="0" err="1"/>
              <a:t>products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tomorrow</a:t>
            </a:r>
            <a:r>
              <a:rPr lang="sv-SE" baseline="0" dirty="0"/>
              <a:t>. </a:t>
            </a:r>
          </a:p>
          <a:p>
            <a:endParaRPr lang="sv-SE" baseline="0" dirty="0"/>
          </a:p>
          <a:p>
            <a:r>
              <a:rPr lang="sv-SE" baseline="0" dirty="0" err="1"/>
              <a:t>This</a:t>
            </a:r>
            <a:r>
              <a:rPr lang="sv-SE" baseline="0" dirty="0"/>
              <a:t> is Scandinavia at </a:t>
            </a:r>
            <a:r>
              <a:rPr lang="sv-SE" baseline="0" dirty="0" err="1"/>
              <a:t>its</a:t>
            </a:r>
            <a:r>
              <a:rPr lang="sv-SE" baseline="0" dirty="0"/>
              <a:t> best, </a:t>
            </a:r>
            <a:r>
              <a:rPr lang="sv-SE" baseline="0" dirty="0" err="1"/>
              <a:t>this</a:t>
            </a:r>
            <a:r>
              <a:rPr lang="sv-SE" baseline="0" dirty="0"/>
              <a:t> is </a:t>
            </a:r>
            <a:r>
              <a:rPr lang="sv-SE" baseline="0" dirty="0" err="1"/>
              <a:t>where</a:t>
            </a:r>
            <a:r>
              <a:rPr lang="sv-SE" baseline="0" dirty="0"/>
              <a:t> </a:t>
            </a:r>
            <a:r>
              <a:rPr lang="sv-SE" baseline="0" dirty="0" err="1"/>
              <a:t>you</a:t>
            </a:r>
            <a:r>
              <a:rPr lang="sv-SE" baseline="0" dirty="0"/>
              <a:t> </a:t>
            </a:r>
            <a:r>
              <a:rPr lang="sv-SE" baseline="0" dirty="0" err="1"/>
              <a:t>need</a:t>
            </a:r>
            <a:r>
              <a:rPr lang="sv-SE" baseline="0" dirty="0"/>
              <a:t> to be!</a:t>
            </a:r>
          </a:p>
          <a:p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Credits: Miriam </a:t>
            </a:r>
            <a:r>
              <a:rPr lang="sv-SE" baseline="0" dirty="0" err="1"/>
              <a:t>Preis</a:t>
            </a:r>
            <a:r>
              <a:rPr lang="sv-SE" baseline="0" dirty="0"/>
              <a:t>/</a:t>
            </a:r>
            <a:r>
              <a:rPr lang="sv-SE" dirty="0"/>
              <a:t>/</a:t>
            </a:r>
            <a:r>
              <a:rPr lang="sv-SE" dirty="0" err="1"/>
              <a:t>imagebank.sweden.se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4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4 key reasons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you should consider this region for your future business or investment plans.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dirty="0"/>
              <a:t>Scientific talent and advanced research facilities</a:t>
            </a:r>
          </a:p>
          <a:p>
            <a:pPr marL="228600" indent="-228600">
              <a:buAutoNum type="arabicPeriod"/>
            </a:pPr>
            <a:r>
              <a:rPr lang="en-US" sz="1200" dirty="0"/>
              <a:t>An area of innovation and collaboration</a:t>
            </a:r>
          </a:p>
          <a:p>
            <a:pPr marL="228600" indent="-228600">
              <a:buAutoNum type="arabicPeriod"/>
            </a:pPr>
            <a:r>
              <a:rPr lang="en-US" sz="1200" dirty="0"/>
              <a:t>Excellent infrastructure and accessibility</a:t>
            </a:r>
          </a:p>
          <a:p>
            <a:pPr marL="228600" indent="-228600">
              <a:buAutoNum type="arabicPeriod"/>
            </a:pPr>
            <a:r>
              <a:rPr lang="en-US" sz="1200" dirty="0"/>
              <a:t>Exceptional work-life balance 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645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00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i="1" dirty="0"/>
              <a:t>Credits: </a:t>
            </a:r>
            <a:r>
              <a:rPr lang="sv-SE" i="1" dirty="0" err="1"/>
              <a:t>Invest</a:t>
            </a:r>
            <a:r>
              <a:rPr lang="sv-SE" i="1" dirty="0"/>
              <a:t> in Skåne/</a:t>
            </a:r>
            <a:r>
              <a:rPr lang="sv-SE" i="1" dirty="0" err="1"/>
              <a:t>Apelöga</a:t>
            </a:r>
            <a:r>
              <a:rPr lang="sv-SE" i="1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region there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great number of highly skilled, English speaking, university and company scientists and researchers sharing an innovative R&amp;D culture. This ensures top recruits and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skills for your company’s needs.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in a large number of skilled, highly trained mediator companies with direct access to research facilities, and it becomes very easy to outsource experimental and research operations in a quick and cost-effective way.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mediator companies are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Saromics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Colloidal Resource and Adroit Science.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b="0" i="1" dirty="0"/>
              <a:t>Credits: </a:t>
            </a:r>
            <a:r>
              <a:rPr lang="sv-SE" b="0" i="1" dirty="0" err="1"/>
              <a:t>Invest</a:t>
            </a:r>
            <a:r>
              <a:rPr lang="sv-SE" b="0" i="1" dirty="0"/>
              <a:t> in Skåne/</a:t>
            </a:r>
            <a:r>
              <a:rPr lang="sv-SE" b="0" i="1" dirty="0" err="1"/>
              <a:t>Apelöga</a:t>
            </a:r>
            <a:endParaRPr lang="sv-SE" b="0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95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17 universities of which 4 are ranked among the top ones in the world, for instance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 University, one of northern Europe’s oldest and the largest university in Sweden.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The University of Copenhagen is Denmark's largest research and educational institution with nearly 35,000 students.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The Danish </a:t>
            </a:r>
            <a:r>
              <a:rPr lang="sv-SE" dirty="0" err="1"/>
              <a:t>Technical</a:t>
            </a:r>
            <a:r>
              <a:rPr lang="sv-SE" dirty="0"/>
              <a:t> University is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highest</a:t>
            </a:r>
            <a:r>
              <a:rPr lang="sv-SE" dirty="0"/>
              <a:t> </a:t>
            </a:r>
            <a:r>
              <a:rPr lang="sv-SE" dirty="0" err="1"/>
              <a:t>ranked</a:t>
            </a:r>
            <a:r>
              <a:rPr lang="sv-SE" dirty="0"/>
              <a:t>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universities</a:t>
            </a:r>
            <a:r>
              <a:rPr lang="sv-SE" dirty="0"/>
              <a:t> </a:t>
            </a:r>
            <a:r>
              <a:rPr lang="sv-SE" dirty="0" err="1"/>
              <a:t>university</a:t>
            </a:r>
            <a:r>
              <a:rPr lang="sv-SE" dirty="0"/>
              <a:t> in </a:t>
            </a:r>
            <a:r>
              <a:rPr lang="sv-SE" dirty="0" err="1"/>
              <a:t>Europe</a:t>
            </a:r>
            <a:r>
              <a:rPr lang="sv-SE" dirty="0"/>
              <a:t>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14,000 Researchers in a wide range of disciplines (at universities)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br>
              <a:rPr lang="sv-SE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6,500 PhD students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it easy for international companies conducting cutting-edge research to find and access the exact skills they require for their specific research projects.  </a:t>
            </a: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Copenhagen University/Credits: Nicolai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Perjesi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0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IV and the European Spallation Source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located just outside of Lund.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they will serve as the two most brilliant light sources in the world and will lead research within materials and life sciences for decades to come.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facilities will enable scientists to perform more and wider-ranging experiments than at any similar facility in the world.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researchers using them will help shorten 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span conducting experiments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potentially build an R&amp;D advantage over competitors in other countries using similar research infrastructure. 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will provide complex, fully integrated R&amp;D programs in one place.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IV is already operational and the European Spallation Source is expected to be in use in 2023.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Credits: Invest in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Skåne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Apelöga</a:t>
            </a:r>
            <a:endParaRPr lang="sv-S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69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region is characterized by early adopters, innovations and new technology.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it the perfect environment for test beds for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commercialization operations that are close to R&amp;D operations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/>
              <a:t>Credits: Melker Dahlstrand/</a:t>
            </a:r>
            <a:r>
              <a:rPr lang="sv-SE" i="1" dirty="0" err="1"/>
              <a:t>imagebank.sweden.se</a:t>
            </a:r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313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Credits: The </a:t>
            </a:r>
            <a:r>
              <a:rPr lang="sv-SE" i="1" dirty="0" err="1"/>
              <a:t>European</a:t>
            </a:r>
            <a:r>
              <a:rPr lang="sv-SE" i="1" dirty="0"/>
              <a:t> </a:t>
            </a:r>
            <a:r>
              <a:rPr lang="sv-SE" i="1" dirty="0" err="1"/>
              <a:t>Spallation</a:t>
            </a:r>
            <a:r>
              <a:rPr lang="sv-SE" i="1" dirty="0"/>
              <a:t> Source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7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u="none" noProof="0" dirty="0"/>
              <a:t>The region has an R&amp;D culture characterized by non-hierarchy, collaboration, knowledge sharing, transparency, openness and an entrepreneurial drive.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u="none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tradition of cooperation between industry, academia and the public sector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something called the Triple Helix Model.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model has proven successful in generating new formats for knowledge and skills production, technology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and application.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boosts co-funding opportunities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public and private entities.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baseline="0" dirty="0" err="1"/>
              <a:t>ccelerators</a:t>
            </a:r>
            <a:r>
              <a:rPr lang="en-US" sz="1200" b="0" baseline="0" dirty="0"/>
              <a:t>, business incubators, science and technology parks </a:t>
            </a:r>
            <a:r>
              <a:rPr lang="en-US" sz="1200" dirty="0"/>
              <a:t>build an arena combined with specialized academic research </a:t>
            </a:r>
            <a:r>
              <a:rPr lang="en-US" sz="1200" dirty="0" err="1"/>
              <a:t>centres</a:t>
            </a:r>
            <a:r>
              <a:rPr lang="en-US" sz="1200" dirty="0"/>
              <a:t> which make this a fertile and dynamic area for science</a:t>
            </a:r>
            <a:r>
              <a:rPr lang="en-US" sz="1200" baseline="0" dirty="0"/>
              <a:t> and </a:t>
            </a:r>
            <a:r>
              <a:rPr lang="en-US" sz="1200" dirty="0"/>
              <a:t>business development.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(Some examples include </a:t>
            </a:r>
            <a:r>
              <a:rPr lang="en-GB" sz="1200" baseline="0" noProof="0" dirty="0"/>
              <a:t>COBIS, </a:t>
            </a:r>
            <a:r>
              <a:rPr lang="en-US" sz="1200" dirty="0" err="1"/>
              <a:t>Ideon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0000"/>
                </a:solidFill>
              </a:rPr>
              <a:t>Science Park</a:t>
            </a:r>
            <a:r>
              <a:rPr lang="en-US" sz="1200" dirty="0"/>
              <a:t>, </a:t>
            </a:r>
            <a:r>
              <a:rPr lang="en-US" sz="1200" dirty="0" err="1"/>
              <a:t>Medicon</a:t>
            </a:r>
            <a:r>
              <a:rPr lang="en-US" sz="1200" dirty="0"/>
              <a:t> Village, </a:t>
            </a:r>
            <a:r>
              <a:rPr lang="en-US" sz="1200" dirty="0" err="1"/>
              <a:t>Medeon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0000"/>
                </a:solidFill>
              </a:rPr>
              <a:t>Science Park &amp; </a:t>
            </a:r>
            <a:r>
              <a:rPr lang="en-US" sz="1200" dirty="0"/>
              <a:t>Incubator, </a:t>
            </a:r>
            <a:r>
              <a:rPr lang="en-US" sz="1200" dirty="0" err="1">
                <a:solidFill>
                  <a:srgbClr val="FF0000"/>
                </a:solidFill>
              </a:rPr>
              <a:t>Medicon</a:t>
            </a:r>
            <a:r>
              <a:rPr lang="en-US" sz="1200" dirty="0">
                <a:solidFill>
                  <a:srgbClr val="FF0000"/>
                </a:solidFill>
              </a:rPr>
              <a:t> Valley</a:t>
            </a:r>
            <a:r>
              <a:rPr lang="en-US" sz="1200" dirty="0"/>
              <a:t> Alliance, </a:t>
            </a:r>
            <a:r>
              <a:rPr lang="en-US" sz="1200" dirty="0" err="1"/>
              <a:t>Krinova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FF0000"/>
                </a:solidFill>
              </a:rPr>
              <a:t>MINC)</a:t>
            </a:r>
            <a:br>
              <a:rPr lang="en-US" sz="1200" dirty="0">
                <a:solidFill>
                  <a:srgbClr val="FF0000"/>
                </a:solidFill>
              </a:rPr>
            </a:br>
            <a:endParaRPr lang="en-GB" sz="1200" baseline="0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noProof="0" dirty="0"/>
              <a:t>It </a:t>
            </a:r>
            <a:r>
              <a:rPr lang="en-US" sz="1200" b="0" baseline="0" dirty="0"/>
              <a:t>allows companies to easily plug into the open innovation model: share, cooperate and grow.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99631-338B-0A48-8112-D63EFD3037C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4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9329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858975" y="230849"/>
            <a:ext cx="3997688" cy="2136873"/>
          </a:xfrm>
        </p:spPr>
        <p:txBody>
          <a:bodyPr/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64" y="6324708"/>
            <a:ext cx="1215307" cy="404707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9" y="6324706"/>
            <a:ext cx="158496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9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11A-F224-4F55-98FB-6D078D914D98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5D0-A4ED-48D8-A9B8-4D7633B8B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9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9329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95737" y="965749"/>
            <a:ext cx="6764114" cy="2280889"/>
          </a:xfrm>
        </p:spPr>
        <p:txBody>
          <a:bodyPr/>
          <a:lstStyle>
            <a:lvl1pPr algn="r">
              <a:defRPr sz="4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64" y="6324708"/>
            <a:ext cx="1215307" cy="404707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9" y="6324706"/>
            <a:ext cx="158496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11A-F224-4F55-98FB-6D078D914D98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5D0-A4ED-48D8-A9B8-4D7633B8B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73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7164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860033" y="630616"/>
            <a:ext cx="3744416" cy="5195120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spcBef>
                <a:spcPts val="1800"/>
              </a:spcBef>
              <a:buNone/>
              <a:defRPr sz="2800" b="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11A-F224-4F55-98FB-6D078D914D98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5D0-A4ED-48D8-A9B8-4D7633B8B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7164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6849" y="4490992"/>
            <a:ext cx="8064896" cy="144016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1800"/>
              </a:spcBef>
              <a:buNone/>
              <a:defRPr sz="3200" b="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11A-F224-4F55-98FB-6D078D914D98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5D0-A4ED-48D8-A9B8-4D7633B8B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07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65D11A-F224-4F55-98FB-6D078D914D98}" type="datetimeFigureOut">
              <a:rPr lang="en-GB" smtClean="0"/>
              <a:pPr/>
              <a:t>02/10/2018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B45D0-A4ED-48D8-A9B8-4D7633B8BB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56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11A-F224-4F55-98FB-6D078D914D98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5D0-A4ED-48D8-A9B8-4D7633B8B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5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32757" y="978724"/>
            <a:ext cx="6044836" cy="144216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16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5952" y="1844824"/>
            <a:ext cx="7876286" cy="3168352"/>
          </a:xfrm>
        </p:spPr>
        <p:txBody>
          <a:bodyPr anchor="ctr" anchorCtr="0"/>
          <a:lstStyle>
            <a:lvl1pPr>
              <a:spcBef>
                <a:spcPts val="1800"/>
              </a:spcBef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65D11A-F224-4F55-98FB-6D078D914D98}" type="datetimeFigureOut">
              <a:rPr lang="en-GB" smtClean="0"/>
              <a:pPr/>
              <a:t>02/10/2018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B45D0-A4ED-48D8-A9B8-4D7633B8BB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5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75951" y="571672"/>
            <a:ext cx="802178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4175" y="1732559"/>
            <a:ext cx="8009910" cy="4236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515102"/>
            <a:ext cx="21336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3365D11A-F224-4F55-98FB-6D078D914D98}" type="datetimeFigureOut">
              <a:rPr lang="en-GB" smtClean="0"/>
              <a:pPr/>
              <a:t>02/10/2018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515102"/>
            <a:ext cx="28956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515102"/>
            <a:ext cx="21336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DB7B45D0-A4ED-48D8-A9B8-4D7633B8BB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9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3" r:id="rId4"/>
    <p:sldLayoutId id="2147483664" r:id="rId5"/>
    <p:sldLayoutId id="2147483654" r:id="rId6"/>
    <p:sldLayoutId id="2147483660" r:id="rId7"/>
    <p:sldLayoutId id="2147483661" r:id="rId8"/>
    <p:sldLayoutId id="2147483662" r:id="rId9"/>
    <p:sldLayoutId id="214748365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6850" indent="-1968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2603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673100" indent="-1778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Raleway Light" panose="020B04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Raleway Light" panose="020B04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investinskane.com/" TargetMode="External"/><Relationship Id="rId4" Type="http://schemas.openxmlformats.org/officeDocument/2006/relationships/hyperlink" Target="http://www.copcap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2AF2F6-665B-964D-A09F-FE1B6785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B792557-847F-0144-8EBF-5E033CE153C7}"/>
              </a:ext>
            </a:extLst>
          </p:cNvPr>
          <p:cNvSpPr/>
          <p:nvPr/>
        </p:nvSpPr>
        <p:spPr>
          <a:xfrm>
            <a:off x="684213" y="2967335"/>
            <a:ext cx="82089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1"/>
                </a:solidFill>
              </a:rPr>
              <a:t>WHY</a:t>
            </a:r>
            <a:br>
              <a:rPr lang="sv-SE" sz="4400" b="1" dirty="0">
                <a:solidFill>
                  <a:schemeClr val="bg1"/>
                </a:solidFill>
              </a:rPr>
            </a:br>
            <a:r>
              <a:rPr lang="sv-SE" sz="4400" b="1" dirty="0">
                <a:solidFill>
                  <a:schemeClr val="bg1"/>
                </a:solidFill>
              </a:rPr>
              <a:t>GREATER COPENHAGEN </a:t>
            </a:r>
          </a:p>
          <a:p>
            <a:pPr algn="r"/>
            <a:r>
              <a:rPr lang="sv-SE" sz="4400" b="1" dirty="0">
                <a:solidFill>
                  <a:schemeClr val="bg1"/>
                </a:solidFill>
              </a:rPr>
              <a:t>&amp; SOUTHERN SWEDEN?</a:t>
            </a:r>
            <a:r>
              <a:rPr lang="sv-SE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DBB0481-465D-6C48-82E2-5B4FB56D1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76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731C7B6-A10A-D840-83EE-B0CF71E705A4}"/>
              </a:ext>
            </a:extLst>
          </p:cNvPr>
          <p:cNvSpPr/>
          <p:nvPr/>
        </p:nvSpPr>
        <p:spPr>
          <a:xfrm>
            <a:off x="2286348" y="3284984"/>
            <a:ext cx="67322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1"/>
                </a:solidFill>
              </a:rPr>
              <a:t>WHY</a:t>
            </a:r>
            <a:br>
              <a:rPr lang="sv-SE" sz="4400" b="1" dirty="0">
                <a:solidFill>
                  <a:schemeClr val="bg1"/>
                </a:solidFill>
              </a:rPr>
            </a:br>
            <a:r>
              <a:rPr lang="sv-SE" sz="4400" b="1" dirty="0">
                <a:solidFill>
                  <a:schemeClr val="bg1"/>
                </a:solidFill>
              </a:rPr>
              <a:t>GREATER COPENHAGEN </a:t>
            </a:r>
          </a:p>
          <a:p>
            <a:pPr algn="r"/>
            <a:r>
              <a:rPr lang="sv-SE" sz="4400" b="1" dirty="0">
                <a:solidFill>
                  <a:schemeClr val="bg1"/>
                </a:solidFill>
              </a:rPr>
              <a:t>&amp; SOUTHERN SWEDEN?</a:t>
            </a:r>
            <a:endParaRPr lang="sv-SE" sz="44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969D7F7-39C0-4843-9424-5003BE01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8" y="6343656"/>
            <a:ext cx="1196032" cy="4495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377E8FF-0DA1-D745-B05D-EEAB8E2DB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96" y="6385571"/>
            <a:ext cx="2197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4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  <p:grpSp>
        <p:nvGrpSpPr>
          <p:cNvPr id="18" name="Grupp 17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19" name="Rektangel 18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0" name="Rak 19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983163" y="834851"/>
            <a:ext cx="3744416" cy="5195120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2400" dirty="0"/>
              <a:t>Cooperation between industry, academia </a:t>
            </a:r>
            <a:br>
              <a:rPr lang="en-US" sz="2400" dirty="0"/>
            </a:br>
            <a:r>
              <a:rPr lang="en-US" sz="2400" dirty="0"/>
              <a:t>and the public sector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A fertile and dynamic area for science and business development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Open innovation model</a:t>
            </a:r>
          </a:p>
        </p:txBody>
      </p:sp>
    </p:spTree>
    <p:extLst>
      <p:ext uri="{BB962C8B-B14F-4D97-AF65-F5344CB8AC3E}">
        <p14:creationId xmlns:p14="http://schemas.microsoft.com/office/powerpoint/2010/main" val="37627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12006F-6A01-4644-BCF4-4B032DCB5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369455"/>
            <a:ext cx="9144000" cy="648854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1AE10D6-FB3B-6C44-8E92-5231554D2C07}"/>
              </a:ext>
            </a:extLst>
          </p:cNvPr>
          <p:cNvSpPr/>
          <p:nvPr/>
        </p:nvSpPr>
        <p:spPr>
          <a:xfrm>
            <a:off x="5610" y="-171400"/>
            <a:ext cx="14318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600" b="1" cap="all" dirty="0"/>
              <a:t>03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D8E9BE4-4FE7-3A4F-9EDE-05451E1C4899}"/>
              </a:ext>
            </a:extLst>
          </p:cNvPr>
          <p:cNvSpPr/>
          <p:nvPr/>
        </p:nvSpPr>
        <p:spPr>
          <a:xfrm>
            <a:off x="1763688" y="613430"/>
            <a:ext cx="6768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</a:rPr>
              <a:t>EXCELLENT INFRASTRUCTURE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AND ACCESSIBILITY </a:t>
            </a:r>
            <a:endParaRPr lang="sv-SE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8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  <p:grpSp>
        <p:nvGrpSpPr>
          <p:cNvPr id="8" name="Grupp 7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9" name="Rektangel 8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83163" y="834851"/>
            <a:ext cx="3744416" cy="5195120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2400" dirty="0"/>
              <a:t>Scandinavia’s largest</a:t>
            </a:r>
            <a:br>
              <a:rPr lang="en-US" sz="2400" dirty="0"/>
            </a:br>
            <a:r>
              <a:rPr lang="en-US" sz="2400" dirty="0"/>
              <a:t>air travel hub  </a:t>
            </a:r>
            <a:br>
              <a:rPr lang="en-US" sz="2400" dirty="0"/>
            </a:br>
            <a:r>
              <a:rPr lang="en-US" sz="2400" dirty="0"/>
              <a:t>– Copenhagen Airport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Copenhagen Malmö Port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sv-SE" sz="2400" spc="-50" dirty="0" err="1"/>
              <a:t>Enable</a:t>
            </a:r>
            <a:r>
              <a:rPr lang="sv-SE" sz="2400" spc="-50" dirty="0"/>
              <a:t> </a:t>
            </a:r>
            <a:r>
              <a:rPr lang="sv-SE" sz="2400" spc="-50" dirty="0" err="1"/>
              <a:t>smooth</a:t>
            </a:r>
            <a:r>
              <a:rPr lang="sv-SE" sz="2400" spc="-50" dirty="0"/>
              <a:t>,  fast transfer </a:t>
            </a:r>
            <a:r>
              <a:rPr lang="sv-SE" sz="2400" spc="-50" dirty="0" err="1"/>
              <a:t>of</a:t>
            </a:r>
            <a:r>
              <a:rPr lang="sv-SE" sz="2400" spc="-50" dirty="0"/>
              <a:t> </a:t>
            </a:r>
            <a:r>
              <a:rPr lang="sv-SE" sz="2400" spc="-50" dirty="0" err="1"/>
              <a:t>staff</a:t>
            </a:r>
            <a:r>
              <a:rPr lang="sv-SE" sz="2400" spc="-50" dirty="0"/>
              <a:t> and </a:t>
            </a:r>
            <a:r>
              <a:rPr lang="sv-SE" sz="2400" spc="-50" dirty="0" err="1"/>
              <a:t>cargo</a:t>
            </a:r>
            <a:r>
              <a:rPr lang="sv-SE" sz="2400" spc="-50" dirty="0"/>
              <a:t> </a:t>
            </a:r>
            <a:r>
              <a:rPr lang="sv-SE" sz="2400" spc="-50" dirty="0" err="1"/>
              <a:t>world</a:t>
            </a:r>
            <a:r>
              <a:rPr lang="sv-SE" sz="2400" spc="-50" dirty="0"/>
              <a:t> </a:t>
            </a:r>
            <a:r>
              <a:rPr lang="sv-SE" sz="2400" spc="-50" dirty="0" err="1"/>
              <a:t>wide</a:t>
            </a:r>
            <a:endParaRPr lang="sv-SE" sz="2400" spc="-50" dirty="0"/>
          </a:p>
          <a:p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2117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r="347"/>
          <a:stretch>
            <a:fillRect/>
          </a:stretch>
        </p:blipFill>
        <p:spPr/>
      </p:pic>
      <p:grpSp>
        <p:nvGrpSpPr>
          <p:cNvPr id="15" name="Grupp 14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16" name="Rektangel 15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7" name="Rak 16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895266" y="517045"/>
            <a:ext cx="3744416" cy="2366336"/>
          </a:xfrm>
        </p:spPr>
        <p:txBody>
          <a:bodyPr/>
          <a:lstStyle/>
          <a:p>
            <a:r>
              <a:rPr lang="en-GB" sz="2400" b="1" dirty="0"/>
              <a:t>2028 THE FEHMARN BELT</a:t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200" dirty="0"/>
            </a:br>
            <a:r>
              <a:rPr lang="en-GB" sz="2200" dirty="0"/>
              <a:t>– a fast, seamless access </a:t>
            </a:r>
            <a:br>
              <a:rPr lang="en-GB" sz="2200" dirty="0"/>
            </a:br>
            <a:r>
              <a:rPr lang="en-GB" sz="2200" dirty="0"/>
              <a:t>to Germany and other European markets </a:t>
            </a:r>
          </a:p>
          <a:p>
            <a:endParaRPr lang="en-GB" dirty="0"/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5064111" y="4285796"/>
            <a:ext cx="3672408" cy="1657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Raleway Light" panose="020B0403030101060003" pitchFamily="34" charset="0"/>
                <a:ea typeface="+mj-ea"/>
                <a:cs typeface="+mj-cs"/>
              </a:defRPr>
            </a:lvl1pPr>
          </a:lstStyle>
          <a:p>
            <a:endParaRPr lang="en-US" sz="2800" cap="none" dirty="0">
              <a:latin typeface="+mn-lt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r="19931"/>
          <a:stretch/>
        </p:blipFill>
        <p:spPr>
          <a:xfrm>
            <a:off x="5036228" y="3212976"/>
            <a:ext cx="2961565" cy="286094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8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r="5648"/>
          <a:stretch>
            <a:fillRect/>
          </a:stretch>
        </p:blipFill>
        <p:spPr>
          <a:xfrm>
            <a:off x="0" y="0"/>
            <a:ext cx="9144000" cy="6871648"/>
          </a:xfrm>
        </p:spPr>
      </p:pic>
      <p:grpSp>
        <p:nvGrpSpPr>
          <p:cNvPr id="7" name="Grupp 6"/>
          <p:cNvGrpSpPr/>
          <p:nvPr/>
        </p:nvGrpSpPr>
        <p:grpSpPr>
          <a:xfrm>
            <a:off x="4568825" y="6913"/>
            <a:ext cx="4575943" cy="6878471"/>
            <a:chOff x="4568825" y="-6824"/>
            <a:chExt cx="4575943" cy="6878471"/>
          </a:xfrm>
        </p:grpSpPr>
        <p:sp>
          <p:nvSpPr>
            <p:cNvPr id="9" name="Rektangel 8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983163" y="1016124"/>
            <a:ext cx="3744416" cy="5046689"/>
          </a:xfrm>
        </p:spPr>
        <p:txBody>
          <a:bodyPr/>
          <a:lstStyle/>
          <a:p>
            <a:r>
              <a:rPr lang="en-US" sz="2400" b="1" dirty="0"/>
              <a:t>INTERNET ACCESS &amp; CONNECTIVITY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The region is ranked among  the world’s best for fast internet access and connectivity 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Enables sophisticated and rapid transfer of  large quantities of data</a:t>
            </a:r>
          </a:p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711B4B6-0952-484A-95BB-2460DEB6D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4" y="1489199"/>
            <a:ext cx="2849568" cy="196837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746967D-9BE9-1747-A6F6-183CCD728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4" y="3717106"/>
            <a:ext cx="2859369" cy="194391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22FB489-63CB-8B49-A5F3-C228AD678DA8}"/>
              </a:ext>
            </a:extLst>
          </p:cNvPr>
          <p:cNvSpPr txBox="1"/>
          <p:nvPr/>
        </p:nvSpPr>
        <p:spPr>
          <a:xfrm>
            <a:off x="9758363" y="28575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200" cap="all" dirty="0" err="1">
              <a:latin typeface="Raleway" panose="020B08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329013" y="4724720"/>
            <a:ext cx="7308303" cy="1442164"/>
          </a:xfrm>
        </p:spPr>
        <p:txBody>
          <a:bodyPr/>
          <a:lstStyle/>
          <a:p>
            <a:r>
              <a:rPr lang="en-US" sz="3600" dirty="0"/>
              <a:t>Exceptional work-life </a:t>
            </a:r>
            <a:br>
              <a:rPr lang="en-US" sz="3600" dirty="0"/>
            </a:br>
            <a:r>
              <a:rPr lang="en-US" sz="3600" dirty="0"/>
              <a:t>balance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82979" y="-202755"/>
            <a:ext cx="1491114" cy="1631216"/>
          </a:xfrm>
          <a:prstGeom prst="rect">
            <a:avLst/>
          </a:prstGeom>
          <a:noFill/>
        </p:spPr>
        <p:txBody>
          <a:bodyPr wrap="none" lIns="36000" tIns="36000" rIns="36000" bIns="36000" rtlCol="0" anchor="b" anchorCtr="0">
            <a:noAutofit/>
          </a:bodyPr>
          <a:lstStyle/>
          <a:p>
            <a:r>
              <a:rPr lang="sv-SE" sz="10000" b="1" cap="all" dirty="0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803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EC7C49A8-A083-E346-BC34-269DB680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6226"/>
          <a:stretch/>
        </p:blipFill>
        <p:spPr>
          <a:xfrm>
            <a:off x="0" y="0"/>
            <a:ext cx="9125776" cy="6889564"/>
          </a:xfrm>
          <a:prstGeom prst="rect">
            <a:avLst/>
          </a:prstGeom>
        </p:spPr>
      </p:pic>
      <p:grpSp>
        <p:nvGrpSpPr>
          <p:cNvPr id="7" name="Grupp 6"/>
          <p:cNvGrpSpPr/>
          <p:nvPr/>
        </p:nvGrpSpPr>
        <p:grpSpPr>
          <a:xfrm>
            <a:off x="4549832" y="11093"/>
            <a:ext cx="4575943" cy="6878471"/>
            <a:chOff x="4568825" y="-6824"/>
            <a:chExt cx="4575943" cy="6878471"/>
          </a:xfrm>
        </p:grpSpPr>
        <p:sp>
          <p:nvSpPr>
            <p:cNvPr id="8" name="Rektangel 7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9" name="Rak 8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758973" y="888414"/>
            <a:ext cx="4160837" cy="5195120"/>
          </a:xfrm>
        </p:spPr>
        <p:txBody>
          <a:bodyPr/>
          <a:lstStyle/>
          <a:p>
            <a:r>
              <a:rPr lang="en-GB" sz="2400" b="1" dirty="0"/>
              <a:t>DENMARK &amp; SWEDEN</a:t>
            </a:r>
            <a:endParaRPr lang="en-US" sz="2400" spc="-5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Two countries with some of the world’s highest living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Openness, sustainability and trust</a:t>
            </a:r>
            <a:endParaRPr lang="en-US" sz="2200" spc="-50" dirty="0"/>
          </a:p>
          <a:p>
            <a:pPr marL="457200" indent="-457200">
              <a:buFont typeface="Arial" charset="0"/>
              <a:buChar char="•"/>
            </a:pPr>
            <a:r>
              <a:rPr lang="en-US" sz="2200" spc="-50" dirty="0"/>
              <a:t>Transparency and the lowest corruption rate in the world</a:t>
            </a:r>
          </a:p>
          <a:p>
            <a:endParaRPr lang="en-US" spc="-50" dirty="0"/>
          </a:p>
          <a:p>
            <a:endParaRPr lang="en-US" spc="-50" dirty="0"/>
          </a:p>
          <a:p>
            <a:endParaRPr lang="en-US" spc="-5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842228D-E768-3447-AEDB-F96C2B9B1B5D}"/>
              </a:ext>
            </a:extLst>
          </p:cNvPr>
          <p:cNvSpPr/>
          <p:nvPr/>
        </p:nvSpPr>
        <p:spPr>
          <a:xfrm>
            <a:off x="5148064" y="3035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1D11BD3E-CB3D-3A4B-9778-3C3F57679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>
          <a:xfrm>
            <a:off x="0" y="-3043"/>
            <a:ext cx="9144000" cy="6888427"/>
          </a:xfrm>
          <a:prstGeom prst="rect">
            <a:avLst/>
          </a:prstGeom>
        </p:spPr>
      </p:pic>
      <p:grpSp>
        <p:nvGrpSpPr>
          <p:cNvPr id="19" name="Grupp 18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23" name="Rektangel 22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4" name="Rak 23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860032" y="630616"/>
            <a:ext cx="4032448" cy="5195120"/>
          </a:xfrm>
        </p:spPr>
        <p:txBody>
          <a:bodyPr/>
          <a:lstStyle/>
          <a:p>
            <a:r>
              <a:rPr lang="en-US" sz="2400" b="1" dirty="0"/>
              <a:t>EXCEPTIONAL QUALITY OF LIFE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Wide choice of reasonably priced accommodation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Short distance between city </a:t>
            </a:r>
            <a:r>
              <a:rPr lang="en-US" sz="2200" dirty="0" err="1"/>
              <a:t>centres</a:t>
            </a:r>
            <a:r>
              <a:rPr lang="en-US" sz="2200" dirty="0"/>
              <a:t> and recreational areas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Long-term </a:t>
            </a:r>
            <a:br>
              <a:rPr lang="en-US" sz="2200" dirty="0"/>
            </a:br>
            <a:r>
              <a:rPr lang="en-US" sz="2200" dirty="0"/>
              <a:t>human resourcing, employee creativity </a:t>
            </a:r>
            <a:br>
              <a:rPr lang="en-US" sz="2200" dirty="0"/>
            </a:br>
            <a:r>
              <a:rPr lang="en-US" sz="2200" dirty="0"/>
              <a:t>and productivity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8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  <p:grpSp>
        <p:nvGrpSpPr>
          <p:cNvPr id="7" name="Grupp 6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9" name="Rektangel 8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1" name="Rak 10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983163" y="1101725"/>
            <a:ext cx="3744416" cy="5195120"/>
          </a:xfrm>
        </p:spPr>
        <p:txBody>
          <a:bodyPr/>
          <a:lstStyle/>
          <a:p>
            <a:r>
              <a:rPr lang="en-US" sz="2400" b="1" dirty="0"/>
              <a:t>EXCELLENT INTERNATIONAL EDUCATION SYSTEM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Subsidized kindergartens &amp; schools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High quality education in English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/>
              <a:t>Commuting is easy which facilitates the family situation.</a:t>
            </a:r>
          </a:p>
          <a:p>
            <a:pPr marL="457200" indent="-45720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C02B0746-0842-1248-8C8F-43CDD038C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r="5603"/>
          <a:stretch>
            <a:fillRect/>
          </a:stretch>
        </p:blipFill>
        <p:spPr/>
      </p:pic>
      <p:grpSp>
        <p:nvGrpSpPr>
          <p:cNvPr id="11" name="Grupp 10"/>
          <p:cNvGrpSpPr/>
          <p:nvPr/>
        </p:nvGrpSpPr>
        <p:grpSpPr>
          <a:xfrm>
            <a:off x="4568827" y="-6824"/>
            <a:ext cx="4575943" cy="6878471"/>
            <a:chOff x="4568825" y="-6824"/>
            <a:chExt cx="4575943" cy="6878471"/>
          </a:xfrm>
        </p:grpSpPr>
        <p:sp>
          <p:nvSpPr>
            <p:cNvPr id="12" name="Rektangel 11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" name="Rak 13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986177" y="1340768"/>
            <a:ext cx="3744416" cy="5195120"/>
          </a:xfrm>
        </p:spPr>
        <p:txBody>
          <a:bodyPr/>
          <a:lstStyle/>
          <a:p>
            <a:r>
              <a:rPr lang="en-US" sz="2400" b="1" dirty="0"/>
              <a:t>SOME OF THE WORLD’S BEST SOCIAL BENEFITS</a:t>
            </a:r>
          </a:p>
          <a:p>
            <a:pPr marL="306388" indent="-306388">
              <a:buFont typeface="Arial" charset="0"/>
              <a:buChar char="•"/>
            </a:pPr>
            <a:r>
              <a:rPr lang="en-US" sz="2200" dirty="0"/>
              <a:t>Minimum 5 weeks paid annual vacation </a:t>
            </a:r>
          </a:p>
          <a:p>
            <a:pPr marL="306388" indent="-306388">
              <a:buFont typeface="Arial" charset="0"/>
              <a:buChar char="•"/>
            </a:pPr>
            <a:r>
              <a:rPr lang="en-US" sz="2200" dirty="0"/>
              <a:t>480 days parental leave (per child)</a:t>
            </a:r>
          </a:p>
          <a:p>
            <a:pPr marL="306388" indent="-306388">
              <a:buFont typeface="Arial" charset="0"/>
              <a:buChar char="•"/>
            </a:pPr>
            <a:r>
              <a:rPr lang="en-US" sz="2200" dirty="0"/>
              <a:t>Subsidized healthcare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656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309" r="1"/>
          <a:stretch/>
        </p:blipFill>
        <p:spPr>
          <a:xfrm>
            <a:off x="2637" y="0"/>
            <a:ext cx="9142985" cy="6858000"/>
          </a:xfrm>
          <a:prstGeom prst="rect">
            <a:avLst/>
          </a:prstGeom>
          <a:ln w="3175">
            <a:solidFill>
              <a:schemeClr val="bg1"/>
            </a:solidFill>
            <a:prstDash val="solid"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A WORLD CLASS REGION FOR 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BUSINESS AND INNOVATION</a:t>
            </a:r>
          </a:p>
        </p:txBody>
      </p:sp>
      <p:sp>
        <p:nvSpPr>
          <p:cNvPr id="10" name="Ellips 9"/>
          <p:cNvSpPr/>
          <p:nvPr/>
        </p:nvSpPr>
        <p:spPr>
          <a:xfrm>
            <a:off x="4794850" y="2564906"/>
            <a:ext cx="1508077" cy="1508077"/>
          </a:xfrm>
          <a:prstGeom prst="ellipse">
            <a:avLst/>
          </a:prstGeom>
          <a:noFill/>
          <a:ln w="19050">
            <a:solidFill>
              <a:srgbClr val="84A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Raleway" panose="020B0803030101060003" pitchFamily="34" charset="0"/>
            </a:endParaRPr>
          </a:p>
        </p:txBody>
      </p:sp>
      <p:sp>
        <p:nvSpPr>
          <p:cNvPr id="3" name="Rektangel med rundade hörn 2"/>
          <p:cNvSpPr/>
          <p:nvPr/>
        </p:nvSpPr>
        <p:spPr>
          <a:xfrm>
            <a:off x="1449922" y="2725205"/>
            <a:ext cx="2718308" cy="448607"/>
          </a:xfrm>
          <a:prstGeom prst="roundRect">
            <a:avLst>
              <a:gd name="adj" fmla="val 10254"/>
            </a:avLst>
          </a:prstGeom>
          <a:solidFill>
            <a:srgbClr val="84A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200" dirty="0"/>
          </a:p>
          <a:p>
            <a:r>
              <a:rPr lang="en-GB" sz="1600" dirty="0"/>
              <a:t>World leaders in innovation</a:t>
            </a:r>
          </a:p>
          <a:p>
            <a:r>
              <a:rPr lang="en-GB" sz="1200" b="1" dirty="0"/>
              <a:t> 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12" name="Rak 11"/>
          <p:cNvCxnSpPr>
            <a:endCxn id="3" idx="3"/>
          </p:cNvCxnSpPr>
          <p:nvPr/>
        </p:nvCxnSpPr>
        <p:spPr>
          <a:xfrm flipH="1" flipV="1">
            <a:off x="4168230" y="2949507"/>
            <a:ext cx="656254" cy="155486"/>
          </a:xfrm>
          <a:prstGeom prst="line">
            <a:avLst/>
          </a:prstGeom>
          <a:ln w="19050">
            <a:solidFill>
              <a:srgbClr val="84A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/>
        </p:nvCxnSpPr>
        <p:spPr>
          <a:xfrm flipH="1">
            <a:off x="6023345" y="2274700"/>
            <a:ext cx="337061" cy="450504"/>
          </a:xfrm>
          <a:prstGeom prst="line">
            <a:avLst/>
          </a:prstGeom>
          <a:ln w="19050">
            <a:solidFill>
              <a:srgbClr val="84A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med rundade hörn 4"/>
          <p:cNvSpPr/>
          <p:nvPr/>
        </p:nvSpPr>
        <p:spPr>
          <a:xfrm>
            <a:off x="6118332" y="1713100"/>
            <a:ext cx="2136537" cy="561600"/>
          </a:xfrm>
          <a:prstGeom prst="roundRect">
            <a:avLst>
              <a:gd name="adj" fmla="val 10254"/>
            </a:avLst>
          </a:prstGeom>
          <a:solidFill>
            <a:srgbClr val="84A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/>
              <a:t>A knowledge-intensive ecosystem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Rektangel med rundade hörn 3"/>
          <p:cNvSpPr/>
          <p:nvPr/>
        </p:nvSpPr>
        <p:spPr>
          <a:xfrm>
            <a:off x="1850326" y="4375825"/>
            <a:ext cx="2304256" cy="867550"/>
          </a:xfrm>
          <a:prstGeom prst="roundRect">
            <a:avLst>
              <a:gd name="adj" fmla="val 8088"/>
            </a:avLst>
          </a:prstGeom>
          <a:solidFill>
            <a:srgbClr val="84A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/>
              <a:t>Scandinavian creativity, sustainability, openness </a:t>
            </a:r>
            <a:br>
              <a:rPr lang="en-GB" sz="1600" dirty="0"/>
            </a:br>
            <a:r>
              <a:rPr lang="en-GB" sz="1600" dirty="0"/>
              <a:t>and trust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21" name="Rak 20"/>
          <p:cNvCxnSpPr/>
          <p:nvPr/>
        </p:nvCxnSpPr>
        <p:spPr>
          <a:xfrm flipH="1">
            <a:off x="4154584" y="3882790"/>
            <a:ext cx="895093" cy="986075"/>
          </a:xfrm>
          <a:prstGeom prst="line">
            <a:avLst/>
          </a:prstGeom>
          <a:ln w="19050">
            <a:solidFill>
              <a:srgbClr val="84A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med rundade hörn 19"/>
          <p:cNvSpPr/>
          <p:nvPr/>
        </p:nvSpPr>
        <p:spPr>
          <a:xfrm>
            <a:off x="6783178" y="2869353"/>
            <a:ext cx="1647739" cy="559649"/>
          </a:xfrm>
          <a:prstGeom prst="roundRect">
            <a:avLst>
              <a:gd name="adj" fmla="val 10254"/>
            </a:avLst>
          </a:prstGeom>
          <a:solidFill>
            <a:srgbClr val="84A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/>
              <a:t>Home to</a:t>
            </a:r>
          </a:p>
          <a:p>
            <a:r>
              <a:rPr lang="en-GB" sz="1600" dirty="0"/>
              <a:t>MAX IV and ESS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22" name="Rak 21"/>
          <p:cNvCxnSpPr/>
          <p:nvPr/>
        </p:nvCxnSpPr>
        <p:spPr>
          <a:xfrm flipV="1">
            <a:off x="6295612" y="3142876"/>
            <a:ext cx="501323" cy="30934"/>
          </a:xfrm>
          <a:prstGeom prst="line">
            <a:avLst/>
          </a:prstGeom>
          <a:ln w="19050">
            <a:solidFill>
              <a:srgbClr val="84A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ruta 25"/>
          <p:cNvSpPr txBox="1"/>
          <p:nvPr/>
        </p:nvSpPr>
        <p:spPr>
          <a:xfrm>
            <a:off x="5493021" y="2321204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cap="all" dirty="0">
                <a:solidFill>
                  <a:schemeClr val="tx2"/>
                </a:solidFill>
              </a:rPr>
              <a:t>Sweden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4933790" y="4676996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cap="all" dirty="0" err="1">
                <a:solidFill>
                  <a:schemeClr val="tx2"/>
                </a:solidFill>
              </a:rPr>
              <a:t>germany</a:t>
            </a:r>
            <a:endParaRPr lang="en-GB" sz="1000" b="1" cap="all" dirty="0">
              <a:solidFill>
                <a:schemeClr val="tx2"/>
              </a:solidFill>
            </a:endParaRPr>
          </a:p>
        </p:txBody>
      </p:sp>
      <p:sp>
        <p:nvSpPr>
          <p:cNvPr id="29" name="textruta 28"/>
          <p:cNvSpPr txBox="1"/>
          <p:nvPr/>
        </p:nvSpPr>
        <p:spPr>
          <a:xfrm>
            <a:off x="4002687" y="3321922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cap="all" dirty="0">
                <a:solidFill>
                  <a:schemeClr val="tx2"/>
                </a:solidFill>
              </a:rPr>
              <a:t>DENMARK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6360404" y="4179498"/>
            <a:ext cx="1648800" cy="561600"/>
          </a:xfrm>
          <a:prstGeom prst="roundRect">
            <a:avLst>
              <a:gd name="adj" fmla="val 10254"/>
            </a:avLst>
          </a:prstGeom>
          <a:solidFill>
            <a:srgbClr val="84A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200" dirty="0"/>
          </a:p>
          <a:p>
            <a:r>
              <a:rPr lang="sv-SE" sz="1600" dirty="0"/>
              <a:t>Superb </a:t>
            </a:r>
            <a:r>
              <a:rPr lang="sv-SE" sz="1600" dirty="0" err="1"/>
              <a:t>work-life</a:t>
            </a:r>
            <a:r>
              <a:rPr lang="sv-SE" sz="1600" dirty="0"/>
              <a:t> </a:t>
            </a:r>
            <a:r>
              <a:rPr lang="sv-SE" sz="1600" dirty="0" err="1"/>
              <a:t>balance</a:t>
            </a:r>
            <a:endParaRPr lang="sv-SE" sz="1600" dirty="0"/>
          </a:p>
          <a:p>
            <a:r>
              <a:rPr lang="en-GB" sz="1200" b="1" dirty="0"/>
              <a:t> 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30" name="Rak 29"/>
          <p:cNvCxnSpPr>
            <a:endCxn id="27" idx="1"/>
          </p:cNvCxnSpPr>
          <p:nvPr/>
        </p:nvCxnSpPr>
        <p:spPr>
          <a:xfrm>
            <a:off x="5911628" y="3970963"/>
            <a:ext cx="448776" cy="489337"/>
          </a:xfrm>
          <a:prstGeom prst="line">
            <a:avLst/>
          </a:prstGeom>
          <a:ln w="19050">
            <a:solidFill>
              <a:srgbClr val="84A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ckbåge 23">
            <a:extLst>
              <a:ext uri="{FF2B5EF4-FFF2-40B4-BE49-F238E27FC236}">
                <a16:creationId xmlns:a16="http://schemas.microsoft.com/office/drawing/2014/main" id="{468C09FF-1437-E549-A620-7969CD4F703C}"/>
              </a:ext>
            </a:extLst>
          </p:cNvPr>
          <p:cNvSpPr/>
          <p:nvPr/>
        </p:nvSpPr>
        <p:spPr>
          <a:xfrm>
            <a:off x="5436096" y="3356992"/>
            <a:ext cx="216024" cy="129500"/>
          </a:xfrm>
          <a:prstGeom prst="blockArc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20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k 12"/>
          <p:cNvCxnSpPr/>
          <p:nvPr/>
        </p:nvCxnSpPr>
        <p:spPr>
          <a:xfrm>
            <a:off x="4563944" y="0"/>
            <a:ext cx="0" cy="6861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/>
        </p:nvCxnSpPr>
        <p:spPr>
          <a:xfrm flipH="1">
            <a:off x="-13268" y="3430800"/>
            <a:ext cx="91709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74A5DFE7-F0D2-2D47-ABB9-0C7E97FF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-1449" r="5615"/>
          <a:stretch/>
        </p:blipFill>
        <p:spPr>
          <a:xfrm>
            <a:off x="-13268" y="-102992"/>
            <a:ext cx="9170916" cy="6964592"/>
          </a:xfrm>
          <a:prstGeom prst="rect">
            <a:avLst/>
          </a:prstGeom>
        </p:spPr>
      </p:pic>
      <p:sp>
        <p:nvSpPr>
          <p:cNvPr id="11" name="Platshållare för innehåll 10"/>
          <p:cNvSpPr>
            <a:spLocks noGrp="1"/>
          </p:cNvSpPr>
          <p:nvPr>
            <p:ph idx="1"/>
          </p:nvPr>
        </p:nvSpPr>
        <p:spPr>
          <a:xfrm>
            <a:off x="592213" y="1413308"/>
            <a:ext cx="3707258" cy="975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1328738" algn="l"/>
              </a:tabLst>
            </a:pPr>
            <a:r>
              <a:rPr lang="en-GB" sz="3900" dirty="0">
                <a:solidFill>
                  <a:schemeClr val="bg1"/>
                </a:solidFill>
              </a:rPr>
              <a:t>SUMMARY</a:t>
            </a:r>
            <a:br>
              <a:rPr lang="en-GB" sz="3200" b="0" dirty="0">
                <a:solidFill>
                  <a:schemeClr val="bg1"/>
                </a:solidFill>
              </a:rPr>
            </a:br>
            <a:endParaRPr lang="en-GB" sz="3200" b="0" dirty="0">
              <a:solidFill>
                <a:schemeClr val="bg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040B72F-9541-DB41-A02E-45D5307DEF0F}"/>
              </a:ext>
            </a:extLst>
          </p:cNvPr>
          <p:cNvSpPr/>
          <p:nvPr/>
        </p:nvSpPr>
        <p:spPr>
          <a:xfrm>
            <a:off x="684213" y="2384735"/>
            <a:ext cx="8208962" cy="32762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547F283-3A13-3342-922B-06391AB816C0}"/>
              </a:ext>
            </a:extLst>
          </p:cNvPr>
          <p:cNvSpPr txBox="1"/>
          <p:nvPr/>
        </p:nvSpPr>
        <p:spPr>
          <a:xfrm>
            <a:off x="981552" y="2051255"/>
            <a:ext cx="79116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3200" dirty="0"/>
              <a:t>  </a:t>
            </a:r>
            <a:r>
              <a:rPr lang="sv-SE" sz="2800" dirty="0"/>
              <a:t>World-</a:t>
            </a:r>
            <a:r>
              <a:rPr lang="sv-SE" sz="2800" dirty="0" err="1"/>
              <a:t>class</a:t>
            </a:r>
            <a:r>
              <a:rPr lang="sv-SE" sz="2800" dirty="0"/>
              <a:t> research &amp; global </a:t>
            </a:r>
            <a:r>
              <a:rPr lang="sv-SE" sz="2800" dirty="0" err="1"/>
              <a:t>hotspot</a:t>
            </a:r>
            <a:endParaRPr lang="sv-SE" sz="2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2800" dirty="0"/>
              <a:t>  </a:t>
            </a:r>
            <a:r>
              <a:rPr lang="sv-SE" sz="2800" dirty="0" err="1"/>
              <a:t>Knowledge</a:t>
            </a:r>
            <a:r>
              <a:rPr lang="sv-SE" sz="2800" dirty="0"/>
              <a:t>-intensive </a:t>
            </a:r>
            <a:r>
              <a:rPr lang="sv-SE" sz="2800" dirty="0" err="1"/>
              <a:t>eco</a:t>
            </a:r>
            <a:r>
              <a:rPr lang="sv-SE" sz="2800" dirty="0"/>
              <a:t>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2800" dirty="0"/>
              <a:t>  Superb </a:t>
            </a:r>
            <a:r>
              <a:rPr lang="sv-SE" sz="2800" dirty="0" err="1"/>
              <a:t>quality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life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 err="1"/>
              <a:t>This</a:t>
            </a:r>
            <a:r>
              <a:rPr lang="sv-SE" sz="2800" dirty="0"/>
              <a:t> is Scandinavia at </a:t>
            </a:r>
            <a:r>
              <a:rPr lang="sv-SE" sz="2800" dirty="0" err="1"/>
              <a:t>its</a:t>
            </a:r>
            <a:r>
              <a:rPr lang="sv-SE" sz="2800" dirty="0"/>
              <a:t> best, </a:t>
            </a:r>
            <a:r>
              <a:rPr lang="sv-SE" sz="2800" dirty="0" err="1"/>
              <a:t>this</a:t>
            </a:r>
            <a:r>
              <a:rPr lang="sv-SE" sz="2800" dirty="0"/>
              <a:t> is </a:t>
            </a:r>
            <a:r>
              <a:rPr lang="sv-SE" sz="2800" dirty="0" err="1"/>
              <a:t>where</a:t>
            </a:r>
            <a:r>
              <a:rPr lang="sv-SE" sz="2800" dirty="0"/>
              <a:t> </a:t>
            </a:r>
            <a:r>
              <a:rPr lang="sv-SE" sz="2800" dirty="0" err="1"/>
              <a:t>you</a:t>
            </a:r>
            <a:r>
              <a:rPr lang="sv-SE" sz="2800" dirty="0"/>
              <a:t> </a:t>
            </a:r>
            <a:r>
              <a:rPr lang="sv-SE" sz="2800" dirty="0" err="1"/>
              <a:t>need</a:t>
            </a:r>
            <a:r>
              <a:rPr lang="sv-SE" sz="2800" dirty="0"/>
              <a:t> to be!</a:t>
            </a:r>
            <a:br>
              <a:rPr lang="sv-SE" sz="2800" dirty="0"/>
            </a:br>
            <a:br>
              <a:rPr lang="sv-SE" sz="2800" dirty="0"/>
            </a:br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8300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0">
            <a:extLst>
              <a:ext uri="{FF2B5EF4-FFF2-40B4-BE49-F238E27FC236}">
                <a16:creationId xmlns:a16="http://schemas.microsoft.com/office/drawing/2014/main" id="{9056162F-8131-6D43-89E5-C63577426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r="272"/>
          <a:stretch>
            <a:fillRect/>
          </a:stretch>
        </p:blipFill>
        <p:spPr>
          <a:xfrm>
            <a:off x="0" y="0"/>
            <a:ext cx="9144000" cy="609329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AE0C1B9-FA5E-7545-A3FA-BC69322EE1A8}"/>
              </a:ext>
            </a:extLst>
          </p:cNvPr>
          <p:cNvSpPr/>
          <p:nvPr/>
        </p:nvSpPr>
        <p:spPr>
          <a:xfrm>
            <a:off x="1403650" y="910310"/>
            <a:ext cx="67134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/>
              <a:t>THANK YOU!</a:t>
            </a:r>
          </a:p>
          <a:p>
            <a:endParaRPr lang="sv-SE" sz="3200" b="1" dirty="0">
              <a:solidFill>
                <a:schemeClr val="bg1"/>
              </a:solidFill>
            </a:endParaRPr>
          </a:p>
          <a:p>
            <a:r>
              <a:rPr lang="sv-SE" sz="3200" b="1" dirty="0" err="1">
                <a:solidFill>
                  <a:schemeClr val="bg1"/>
                </a:solidFill>
              </a:rPr>
              <a:t>Find</a:t>
            </a:r>
            <a:r>
              <a:rPr lang="sv-SE" sz="3200" b="1" dirty="0">
                <a:solidFill>
                  <a:schemeClr val="bg1"/>
                </a:solidFill>
              </a:rPr>
              <a:t> </a:t>
            </a:r>
            <a:r>
              <a:rPr lang="sv-SE" sz="3200" b="1" dirty="0" err="1">
                <a:solidFill>
                  <a:schemeClr val="bg1"/>
                </a:solidFill>
              </a:rPr>
              <a:t>more</a:t>
            </a:r>
            <a:r>
              <a:rPr lang="sv-SE" sz="3200" b="1" dirty="0">
                <a:solidFill>
                  <a:schemeClr val="bg1"/>
                </a:solidFill>
              </a:rPr>
              <a:t> information at </a:t>
            </a:r>
          </a:p>
          <a:p>
            <a:r>
              <a:rPr lang="sv-SE" sz="3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http://www.copcap.com/</a:t>
            </a:r>
            <a:endParaRPr lang="sv-SE" sz="3200" b="1" dirty="0">
              <a:solidFill>
                <a:schemeClr val="bg1"/>
              </a:solidFill>
            </a:endParaRPr>
          </a:p>
          <a:p>
            <a:r>
              <a:rPr lang="sv-SE" sz="3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http://investinskane.com</a:t>
            </a:r>
            <a:endParaRPr lang="sv-SE" sz="3200" b="1" dirty="0">
              <a:solidFill>
                <a:schemeClr val="bg1"/>
              </a:solidFill>
            </a:endParaRPr>
          </a:p>
          <a:p>
            <a:endParaRPr lang="sv-SE" sz="3200" b="1" dirty="0">
              <a:solidFill>
                <a:schemeClr val="bg1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61F1961-AC5A-724F-A787-E05F5A8050CB}"/>
              </a:ext>
            </a:extLst>
          </p:cNvPr>
          <p:cNvSpPr txBox="1"/>
          <p:nvPr/>
        </p:nvSpPr>
        <p:spPr>
          <a:xfrm>
            <a:off x="5292080" y="5628406"/>
            <a:ext cx="3449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bg1"/>
                </a:solidFill>
              </a:rPr>
              <a:t>Visualization</a:t>
            </a:r>
            <a:r>
              <a:rPr lang="sv-SE" sz="1200" dirty="0">
                <a:solidFill>
                  <a:schemeClr val="bg1"/>
                </a:solidFill>
              </a:rPr>
              <a:t>: </a:t>
            </a:r>
            <a:r>
              <a:rPr lang="sv-SE" sz="1200" dirty="0" err="1">
                <a:solidFill>
                  <a:schemeClr val="bg1"/>
                </a:solidFill>
              </a:rPr>
              <a:t>European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Spallation</a:t>
            </a:r>
            <a:r>
              <a:rPr lang="sv-SE" sz="1200" dirty="0">
                <a:solidFill>
                  <a:schemeClr val="bg1"/>
                </a:solidFill>
              </a:rPr>
              <a:t> Source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B156F3F-B4B6-D247-A688-53643EBF2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3" y="6300485"/>
            <a:ext cx="1196032" cy="44957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E095C5E-A81E-C541-8D70-DDF9A929B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73" y="6385571"/>
            <a:ext cx="2197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6029" cy="6882022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>
                <a:solidFill>
                  <a:schemeClr val="tx1"/>
                </a:solidFill>
              </a:rPr>
              <a:t>KEY REASONS FOR CHOOSING </a:t>
            </a:r>
            <a:br>
              <a:rPr lang="sv-SE" sz="3200" dirty="0">
                <a:solidFill>
                  <a:schemeClr val="tx1"/>
                </a:solidFill>
              </a:rPr>
            </a:br>
            <a:r>
              <a:rPr lang="sv-SE" sz="3200" dirty="0">
                <a:solidFill>
                  <a:schemeClr val="tx1"/>
                </a:solidFill>
              </a:rPr>
              <a:t>OUR REGION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4175" y="1865496"/>
            <a:ext cx="8009910" cy="843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dirty="0">
                <a:solidFill>
                  <a:schemeClr val="tx2"/>
                </a:solidFill>
              </a:rPr>
              <a:t>01</a:t>
            </a:r>
            <a:r>
              <a:rPr lang="en-US" sz="5000" dirty="0"/>
              <a:t> </a:t>
            </a:r>
            <a:r>
              <a:rPr lang="en-US" sz="2000" dirty="0"/>
              <a:t>Scientific talent and advanced research facilities </a:t>
            </a:r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594175" y="2778584"/>
            <a:ext cx="8009910" cy="866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96850" indent="-1968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250" indent="-2603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100" indent="-1778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dirty="0">
                <a:solidFill>
                  <a:schemeClr val="bg2"/>
                </a:solidFill>
              </a:rPr>
              <a:t>02</a:t>
            </a:r>
            <a:r>
              <a:rPr lang="en-US" sz="5000" dirty="0"/>
              <a:t> </a:t>
            </a:r>
            <a:r>
              <a:rPr lang="en-US" sz="2000" dirty="0"/>
              <a:t>An area of innovation and collaboration</a:t>
            </a:r>
            <a:endParaRPr lang="sv-SE" sz="2000" dirty="0"/>
          </a:p>
        </p:txBody>
      </p:sp>
      <p:sp>
        <p:nvSpPr>
          <p:cNvPr id="9" name="Platshållare för innehåll 2"/>
          <p:cNvSpPr txBox="1">
            <a:spLocks/>
          </p:cNvSpPr>
          <p:nvPr/>
        </p:nvSpPr>
        <p:spPr>
          <a:xfrm>
            <a:off x="594175" y="3695443"/>
            <a:ext cx="8009910" cy="813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96850" indent="-1968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250" indent="-2603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100" indent="-1778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dirty="0">
                <a:solidFill>
                  <a:schemeClr val="accent1"/>
                </a:solidFill>
              </a:rPr>
              <a:t>03</a:t>
            </a:r>
            <a:r>
              <a:rPr lang="en-US" sz="5000" dirty="0"/>
              <a:t> </a:t>
            </a:r>
            <a:r>
              <a:rPr lang="en-US" sz="2000" dirty="0"/>
              <a:t>Excellent infrastructure and accessibility </a:t>
            </a: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594175" y="4606081"/>
            <a:ext cx="8009910" cy="911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96850" indent="-1968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250" indent="-2603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100" indent="-1778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Raleway Light" panose="020B04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dirty="0">
                <a:solidFill>
                  <a:srgbClr val="F59038"/>
                </a:solidFill>
              </a:rPr>
              <a:t>04</a:t>
            </a:r>
            <a:r>
              <a:rPr lang="en-US" sz="5000" dirty="0"/>
              <a:t> </a:t>
            </a:r>
            <a:r>
              <a:rPr lang="en-US" sz="2000" dirty="0"/>
              <a:t>Exceptional work-life balance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007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532758" y="4728912"/>
            <a:ext cx="6855667" cy="1442164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Scientific talent and advanced research facilities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82979" y="-202755"/>
            <a:ext cx="1491114" cy="1631216"/>
          </a:xfrm>
          <a:prstGeom prst="rect">
            <a:avLst/>
          </a:prstGeom>
          <a:noFill/>
        </p:spPr>
        <p:txBody>
          <a:bodyPr wrap="none" lIns="36000" tIns="36000" rIns="36000" bIns="36000" rtlCol="0" anchor="b" anchorCtr="0">
            <a:noAutofit/>
          </a:bodyPr>
          <a:lstStyle/>
          <a:p>
            <a:r>
              <a:rPr lang="sv-SE" sz="10000" b="1" cap="all" dirty="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2905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  <p:grpSp>
        <p:nvGrpSpPr>
          <p:cNvPr id="17" name="Grupp 16"/>
          <p:cNvGrpSpPr/>
          <p:nvPr/>
        </p:nvGrpSpPr>
        <p:grpSpPr>
          <a:xfrm>
            <a:off x="4568825" y="7937"/>
            <a:ext cx="4575943" cy="6878471"/>
            <a:chOff x="4568825" y="-6824"/>
            <a:chExt cx="4575943" cy="6878471"/>
          </a:xfrm>
        </p:grpSpPr>
        <p:sp>
          <p:nvSpPr>
            <p:cNvPr id="3" name="Rektangel 2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2" name="Rak 11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>
          <a:xfrm>
            <a:off x="4983163" y="1003300"/>
            <a:ext cx="3744416" cy="51951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3200"/>
              </a:lnSpc>
            </a:pPr>
            <a:r>
              <a:rPr lang="en-GB" b="1" dirty="0"/>
              <a:t>ACCESS TO TALENTED PEOPLE</a:t>
            </a:r>
          </a:p>
          <a:p>
            <a:pPr marL="457200" indent="-457200">
              <a:lnSpc>
                <a:spcPts val="3200"/>
              </a:lnSpc>
              <a:buFont typeface="Arial" charset="0"/>
              <a:buChar char="•"/>
            </a:pPr>
            <a:r>
              <a:rPr lang="en-GB" dirty="0"/>
              <a:t>High number of top scientists and skilled research staff</a:t>
            </a:r>
          </a:p>
          <a:p>
            <a:pPr marL="457200" indent="-457200">
              <a:lnSpc>
                <a:spcPts val="3200"/>
              </a:lnSpc>
              <a:buFont typeface="Arial" charset="0"/>
              <a:buChar char="•"/>
            </a:pPr>
            <a:r>
              <a:rPr lang="en-GB" dirty="0"/>
              <a:t>Ensures top recruits </a:t>
            </a:r>
            <a:br>
              <a:rPr lang="en-GB" dirty="0"/>
            </a:br>
            <a:r>
              <a:rPr lang="en-GB" dirty="0"/>
              <a:t>for your company’s talent needs</a:t>
            </a:r>
          </a:p>
          <a:p>
            <a:pPr marL="457200" indent="-457200">
              <a:lnSpc>
                <a:spcPts val="3200"/>
              </a:lnSpc>
              <a:buFont typeface="Arial" charset="0"/>
              <a:buChar char="•"/>
            </a:pPr>
            <a:r>
              <a:rPr lang="en-GB" dirty="0"/>
              <a:t>A network of highly qualified mediator companies</a:t>
            </a:r>
          </a:p>
        </p:txBody>
      </p:sp>
    </p:spTree>
    <p:extLst>
      <p:ext uri="{BB962C8B-B14F-4D97-AF65-F5344CB8AC3E}">
        <p14:creationId xmlns:p14="http://schemas.microsoft.com/office/powerpoint/2010/main" val="6555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3B87B75-357B-2841-9E4D-43046E852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6543"/>
          <a:stretch/>
        </p:blipFill>
        <p:spPr>
          <a:xfrm>
            <a:off x="0" y="-27384"/>
            <a:ext cx="9144000" cy="6974630"/>
          </a:xfrm>
          <a:prstGeom prst="rect">
            <a:avLst/>
          </a:prstGeom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B8B19056-7E96-1142-A388-A34AB7E2C3C7}"/>
              </a:ext>
            </a:extLst>
          </p:cNvPr>
          <p:cNvGrpSpPr/>
          <p:nvPr/>
        </p:nvGrpSpPr>
        <p:grpSpPr>
          <a:xfrm>
            <a:off x="4568825" y="-27384"/>
            <a:ext cx="4575943" cy="6984777"/>
            <a:chOff x="4568825" y="-6824"/>
            <a:chExt cx="4575943" cy="6878471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4962765-ECD6-5144-ACAE-7074084E1543}"/>
                </a:ext>
              </a:extLst>
            </p:cNvPr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13" name="Rak 12">
              <a:extLst>
                <a:ext uri="{FF2B5EF4-FFF2-40B4-BE49-F238E27FC236}">
                  <a16:creationId xmlns:a16="http://schemas.microsoft.com/office/drawing/2014/main" id="{E023393E-3C8A-E944-84BF-BCEBEBA6C99B}"/>
                </a:ext>
              </a:extLst>
            </p:cNvPr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ubrik 3"/>
          <p:cNvSpPr txBox="1">
            <a:spLocks/>
          </p:cNvSpPr>
          <p:nvPr/>
        </p:nvSpPr>
        <p:spPr>
          <a:xfrm>
            <a:off x="5402299" y="898128"/>
            <a:ext cx="3490181" cy="13626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en-GB" sz="6000" cap="none" dirty="0">
                <a:solidFill>
                  <a:schemeClr val="tx1"/>
                </a:solidFill>
              </a:rPr>
              <a:t>17</a:t>
            </a:r>
            <a:r>
              <a:rPr lang="en-GB" sz="3200" b="0" cap="none" dirty="0">
                <a:solidFill>
                  <a:schemeClr val="tx1"/>
                </a:solidFill>
              </a:rPr>
              <a:t> </a:t>
            </a:r>
            <a:r>
              <a:rPr lang="en-GB" sz="2800" b="0" cap="none" dirty="0">
                <a:solidFill>
                  <a:schemeClr val="tx1"/>
                </a:solidFill>
              </a:rPr>
              <a:t>universities </a:t>
            </a:r>
            <a:br>
              <a:rPr lang="en-GB" sz="2800" b="0" cap="none" dirty="0">
                <a:solidFill>
                  <a:schemeClr val="tx1"/>
                </a:solidFill>
              </a:rPr>
            </a:br>
            <a:r>
              <a:rPr lang="en-GB" sz="2800" b="0" cap="none" dirty="0">
                <a:solidFill>
                  <a:schemeClr val="tx1"/>
                </a:solidFill>
              </a:rPr>
              <a:t>and higher education faculties</a:t>
            </a:r>
          </a:p>
        </p:txBody>
      </p:sp>
      <p:sp>
        <p:nvSpPr>
          <p:cNvPr id="9" name="Rubrik 3"/>
          <p:cNvSpPr txBox="1">
            <a:spLocks/>
          </p:cNvSpPr>
          <p:nvPr/>
        </p:nvSpPr>
        <p:spPr>
          <a:xfrm>
            <a:off x="5402298" y="2664208"/>
            <a:ext cx="3130142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en-GB" sz="6000" cap="none" dirty="0">
                <a:solidFill>
                  <a:schemeClr val="tx1"/>
                </a:solidFill>
              </a:rPr>
              <a:t>14,000</a:t>
            </a:r>
            <a:r>
              <a:rPr lang="en-GB" sz="3200" b="0" cap="none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ts val="3200"/>
              </a:lnSpc>
            </a:pPr>
            <a:r>
              <a:rPr lang="en-GB" sz="2800" b="0" cap="none" dirty="0">
                <a:solidFill>
                  <a:schemeClr val="tx1"/>
                </a:solidFill>
              </a:rPr>
              <a:t>researchers</a:t>
            </a:r>
          </a:p>
        </p:txBody>
      </p:sp>
      <p:sp>
        <p:nvSpPr>
          <p:cNvPr id="10" name="Rubrik 3"/>
          <p:cNvSpPr txBox="1">
            <a:spLocks/>
          </p:cNvSpPr>
          <p:nvPr/>
        </p:nvSpPr>
        <p:spPr>
          <a:xfrm>
            <a:off x="5402298" y="4508500"/>
            <a:ext cx="3418175" cy="953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en-GB" sz="6000" cap="none" dirty="0">
                <a:solidFill>
                  <a:schemeClr val="tx1"/>
                </a:solidFill>
              </a:rPr>
              <a:t>6,500</a:t>
            </a:r>
            <a:r>
              <a:rPr lang="en-GB" sz="6000" b="0" cap="none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ts val="3200"/>
              </a:lnSpc>
            </a:pPr>
            <a:r>
              <a:rPr lang="en-GB" sz="2800" b="0" cap="none" dirty="0">
                <a:solidFill>
                  <a:schemeClr val="tx1"/>
                </a:solidFill>
              </a:rPr>
              <a:t>PhD students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96DFB19-08C4-6B4D-8E8B-9479CC66F11E}"/>
              </a:ext>
            </a:extLst>
          </p:cNvPr>
          <p:cNvSpPr/>
          <p:nvPr/>
        </p:nvSpPr>
        <p:spPr>
          <a:xfrm>
            <a:off x="5402298" y="5462020"/>
            <a:ext cx="3161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atin typeface="+mj-lt"/>
              </a:rPr>
              <a:t>19 </a:t>
            </a:r>
            <a:r>
              <a:rPr lang="en-GB" sz="2800" dirty="0">
                <a:latin typeface="+mj-lt"/>
              </a:rPr>
              <a:t>science parks </a:t>
            </a:r>
            <a:endParaRPr lang="sv-S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3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bild 2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25505"/>
          <a:stretch>
            <a:fillRect/>
          </a:stretch>
        </p:blipFill>
        <p:spPr/>
      </p:pic>
      <p:grpSp>
        <p:nvGrpSpPr>
          <p:cNvPr id="10" name="Grupp 9"/>
          <p:cNvGrpSpPr/>
          <p:nvPr/>
        </p:nvGrpSpPr>
        <p:grpSpPr>
          <a:xfrm>
            <a:off x="4568825" y="-6824"/>
            <a:ext cx="4575943" cy="6878471"/>
            <a:chOff x="4568825" y="-6824"/>
            <a:chExt cx="4575943" cy="6878471"/>
          </a:xfrm>
        </p:grpSpPr>
        <p:sp>
          <p:nvSpPr>
            <p:cNvPr id="11" name="Rektangel 10"/>
            <p:cNvSpPr/>
            <p:nvPr/>
          </p:nvSpPr>
          <p:spPr>
            <a:xfrm>
              <a:off x="4572002" y="-6824"/>
              <a:ext cx="4572766" cy="6878471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2" name="Rak 11"/>
            <p:cNvCxnSpPr/>
            <p:nvPr/>
          </p:nvCxnSpPr>
          <p:spPr>
            <a:xfrm>
              <a:off x="4568825" y="-6824"/>
              <a:ext cx="0" cy="687847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914169" y="765175"/>
            <a:ext cx="3888432" cy="5195120"/>
          </a:xfrm>
        </p:spPr>
        <p:txBody>
          <a:bodyPr/>
          <a:lstStyle/>
          <a:p>
            <a:r>
              <a:rPr lang="en-GB" sz="2400" b="1" dirty="0"/>
              <a:t>STATE-OF-THE-ART RESEARCH FACILITIES MAX IV &amp; ESS</a:t>
            </a:r>
            <a:endParaRPr lang="en-GB" sz="2400" dirty="0"/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Enables scientists to carry out more and and wider ranging experiments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Help shorten lead times</a:t>
            </a:r>
            <a:endParaRPr lang="en-GB" sz="2200" dirty="0"/>
          </a:p>
          <a:p>
            <a:pPr marL="457200" indent="-457200">
              <a:buFont typeface="Arial" charset="0"/>
              <a:buChar char="•"/>
            </a:pPr>
            <a:r>
              <a:rPr lang="en-GB" sz="2200" dirty="0"/>
              <a:t>Provide complex, fully R&amp;D programs at one location</a:t>
            </a:r>
          </a:p>
          <a:p>
            <a:pPr marL="457200" indent="-457200">
              <a:buFont typeface="Arial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3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E88AB42-23DC-1643-845A-AD89FA6D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r="55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945FB1B-B8AD-C649-8232-2E06D741CE99}"/>
              </a:ext>
            </a:extLst>
          </p:cNvPr>
          <p:cNvSpPr/>
          <p:nvPr/>
        </p:nvSpPr>
        <p:spPr>
          <a:xfrm>
            <a:off x="684213" y="5060860"/>
            <a:ext cx="8223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 perfect environment for test-beds for market commercialization</a:t>
            </a:r>
            <a:endParaRPr lang="sv-S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84265" y="3941844"/>
            <a:ext cx="6927675" cy="1976873"/>
          </a:xfrm>
        </p:spPr>
        <p:txBody>
          <a:bodyPr anchor="b" anchorCtr="0"/>
          <a:lstStyle/>
          <a:p>
            <a:r>
              <a:rPr lang="en-US" sz="3600" dirty="0"/>
              <a:t>An area of innovation </a:t>
            </a:r>
            <a:br>
              <a:rPr lang="en-US" sz="3600" dirty="0"/>
            </a:br>
            <a:r>
              <a:rPr lang="en-US" sz="3600" dirty="0"/>
              <a:t>and collaboration</a:t>
            </a:r>
            <a:endParaRPr lang="en-GB" sz="3600" dirty="0"/>
          </a:p>
        </p:txBody>
      </p:sp>
      <p:sp>
        <p:nvSpPr>
          <p:cNvPr id="4" name="textruta 3"/>
          <p:cNvSpPr txBox="1"/>
          <p:nvPr/>
        </p:nvSpPr>
        <p:spPr>
          <a:xfrm>
            <a:off x="182979" y="-202755"/>
            <a:ext cx="1491114" cy="1631216"/>
          </a:xfrm>
          <a:prstGeom prst="rect">
            <a:avLst/>
          </a:prstGeom>
          <a:noFill/>
        </p:spPr>
        <p:txBody>
          <a:bodyPr wrap="none" lIns="36000" tIns="36000" rIns="36000" bIns="36000" rtlCol="0" anchor="b" anchorCtr="0">
            <a:noAutofit/>
          </a:bodyPr>
          <a:lstStyle/>
          <a:p>
            <a:r>
              <a:rPr lang="sv-SE" sz="10000" b="1" cap="all" dirty="0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7548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Invest in Skåne2018">
      <a:dk1>
        <a:sysClr val="windowText" lastClr="000000"/>
      </a:dk1>
      <a:lt1>
        <a:sysClr val="window" lastClr="FFFFFF"/>
      </a:lt1>
      <a:dk2>
        <a:srgbClr val="64A0C8"/>
      </a:dk2>
      <a:lt2>
        <a:srgbClr val="CB3C47"/>
      </a:lt2>
      <a:accent1>
        <a:srgbClr val="999999"/>
      </a:accent1>
      <a:accent2>
        <a:srgbClr val="64A0C8"/>
      </a:accent2>
      <a:accent3>
        <a:srgbClr val="CB3C47"/>
      </a:accent3>
      <a:accent4>
        <a:srgbClr val="999999"/>
      </a:accent4>
      <a:accent5>
        <a:srgbClr val="CB3C47"/>
      </a:accent5>
      <a:accent6>
        <a:srgbClr val="64A0C8"/>
      </a:accent6>
      <a:hlink>
        <a:srgbClr val="999999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cap="all" dirty="0" err="1" smtClean="0">
            <a:latin typeface="Raleway" panose="020B08030301010600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37577</TotalTime>
  <Words>1327</Words>
  <Application>Microsoft Macintosh PowerPoint</Application>
  <PresentationFormat>Bildspel på skärmen (4:3)</PresentationFormat>
  <Paragraphs>238</Paragraphs>
  <Slides>21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6" baseType="lpstr">
      <vt:lpstr>Arial</vt:lpstr>
      <vt:lpstr>Calibri</vt:lpstr>
      <vt:lpstr>Raleway</vt:lpstr>
      <vt:lpstr>Raleway Light</vt:lpstr>
      <vt:lpstr>Office-tema</vt:lpstr>
      <vt:lpstr>PowerPoint-presentation</vt:lpstr>
      <vt:lpstr>A WORLD CLASS REGION FOR  BUSINESS AND INNOVATION</vt:lpstr>
      <vt:lpstr>KEY REASONS FOR CHOOSING  OUR REGION</vt:lpstr>
      <vt:lpstr>Scientific talent and advanced research facilities   </vt:lpstr>
      <vt:lpstr>PowerPoint-presentation</vt:lpstr>
      <vt:lpstr>PowerPoint-presentation</vt:lpstr>
      <vt:lpstr>PowerPoint-presentation</vt:lpstr>
      <vt:lpstr>PowerPoint-presentation</vt:lpstr>
      <vt:lpstr>An area of innovation  and collaboration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Exceptional work-life  balance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</dc:creator>
  <cp:lastModifiedBy>Karin Svenonius</cp:lastModifiedBy>
  <cp:revision>485</cp:revision>
  <cp:lastPrinted>2018-09-25T09:14:11Z</cp:lastPrinted>
  <dcterms:created xsi:type="dcterms:W3CDTF">2018-01-17T16:40:38Z</dcterms:created>
  <dcterms:modified xsi:type="dcterms:W3CDTF">2018-10-02T09:08:56Z</dcterms:modified>
</cp:coreProperties>
</file>